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348" r:id="rId4"/>
    <p:sldId id="258" r:id="rId5"/>
    <p:sldId id="345" r:id="rId6"/>
    <p:sldId id="359" r:id="rId7"/>
    <p:sldId id="319" r:id="rId8"/>
    <p:sldId id="320" r:id="rId9"/>
    <p:sldId id="322" r:id="rId10"/>
    <p:sldId id="260" r:id="rId11"/>
    <p:sldId id="261" r:id="rId12"/>
    <p:sldId id="323" r:id="rId13"/>
    <p:sldId id="283" r:id="rId14"/>
    <p:sldId id="360" r:id="rId15"/>
    <p:sldId id="346" r:id="rId16"/>
    <p:sldId id="285" r:id="rId17"/>
    <p:sldId id="347" r:id="rId18"/>
    <p:sldId id="286" r:id="rId19"/>
    <p:sldId id="349" r:id="rId20"/>
    <p:sldId id="298" r:id="rId21"/>
    <p:sldId id="350" r:id="rId22"/>
    <p:sldId id="291" r:id="rId23"/>
    <p:sldId id="299" r:id="rId24"/>
    <p:sldId id="351" r:id="rId25"/>
    <p:sldId id="300" r:id="rId26"/>
    <p:sldId id="301" r:id="rId27"/>
    <p:sldId id="352" r:id="rId28"/>
    <p:sldId id="287" r:id="rId29"/>
    <p:sldId id="353" r:id="rId30"/>
    <p:sldId id="288" r:id="rId31"/>
    <p:sldId id="332" r:id="rId32"/>
    <p:sldId id="333" r:id="rId33"/>
    <p:sldId id="335" r:id="rId34"/>
    <p:sldId id="304" r:id="rId35"/>
    <p:sldId id="305" r:id="rId36"/>
    <p:sldId id="294" r:id="rId37"/>
    <p:sldId id="354" r:id="rId38"/>
    <p:sldId id="295" r:id="rId39"/>
    <p:sldId id="296" r:id="rId40"/>
    <p:sldId id="297" r:id="rId41"/>
    <p:sldId id="306" r:id="rId42"/>
    <p:sldId id="355" r:id="rId43"/>
    <p:sldId id="280" r:id="rId44"/>
    <p:sldId id="356" r:id="rId45"/>
    <p:sldId id="307" r:id="rId46"/>
    <p:sldId id="308" r:id="rId47"/>
    <p:sldId id="336" r:id="rId48"/>
    <p:sldId id="309" r:id="rId49"/>
    <p:sldId id="310" r:id="rId50"/>
    <p:sldId id="357" r:id="rId51"/>
    <p:sldId id="361" r:id="rId52"/>
    <p:sldId id="312" r:id="rId53"/>
    <p:sldId id="313" r:id="rId54"/>
    <p:sldId id="314" r:id="rId55"/>
    <p:sldId id="315" r:id="rId56"/>
    <p:sldId id="316" r:id="rId57"/>
    <p:sldId id="317" r:id="rId58"/>
    <p:sldId id="318" r:id="rId59"/>
    <p:sldId id="358" r:id="rId60"/>
    <p:sldId id="362" r:id="rId61"/>
    <p:sldId id="342" r:id="rId62"/>
    <p:sldId id="344" r:id="rId63"/>
    <p:sldId id="364" r:id="rId64"/>
    <p:sldId id="36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p:scale>
          <a:sx n="71" d="100"/>
          <a:sy n="71" d="100"/>
        </p:scale>
        <p:origin x="618"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20574-EABE-4458-AD67-D614E44328E1}" type="datetimeFigureOut">
              <a:rPr lang="en-IN" smtClean="0"/>
              <a:t>20-02-2024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E7F8D-0C6B-477E-BCC7-A82A2DFFDFF7}" type="slidenum">
              <a:rPr lang="en-IN" smtClean="0"/>
              <a:t>‹#›</a:t>
            </a:fld>
            <a:endParaRPr lang="en-IN"/>
          </a:p>
        </p:txBody>
      </p:sp>
    </p:spTree>
    <p:extLst>
      <p:ext uri="{BB962C8B-B14F-4D97-AF65-F5344CB8AC3E}">
        <p14:creationId xmlns:p14="http://schemas.microsoft.com/office/powerpoint/2010/main" val="3875566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lask.palletsprojects.com/en/2.3.x/installation/#activate-the-environmen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59E7F8D-0C6B-477E-BCC7-A82A2DFFDFF7}" type="slidenum">
              <a:rPr lang="en-IN" smtClean="0"/>
              <a:t>2</a:t>
            </a:fld>
            <a:endParaRPr lang="en-IN"/>
          </a:p>
        </p:txBody>
      </p:sp>
    </p:spTree>
    <p:extLst>
      <p:ext uri="{BB962C8B-B14F-4D97-AF65-F5344CB8AC3E}">
        <p14:creationId xmlns:p14="http://schemas.microsoft.com/office/powerpoint/2010/main" val="3389091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https://pythonbasics.org/flask-http-methods/</a:t>
            </a:r>
          </a:p>
        </p:txBody>
      </p:sp>
      <p:sp>
        <p:nvSpPr>
          <p:cNvPr id="4" name="Slide Number Placeholder 3"/>
          <p:cNvSpPr>
            <a:spLocks noGrp="1"/>
          </p:cNvSpPr>
          <p:nvPr>
            <p:ph type="sldNum" sz="quarter" idx="10"/>
          </p:nvPr>
        </p:nvSpPr>
        <p:spPr/>
        <p:txBody>
          <a:bodyPr/>
          <a:lstStyle/>
          <a:p>
            <a:fld id="{159E7F8D-0C6B-477E-BCC7-A82A2DFFDFF7}" type="slidenum">
              <a:rPr lang="en-IN" smtClean="0"/>
              <a:t>29</a:t>
            </a:fld>
            <a:endParaRPr lang="en-IN"/>
          </a:p>
        </p:txBody>
      </p:sp>
    </p:spTree>
    <p:extLst>
      <p:ext uri="{BB962C8B-B14F-4D97-AF65-F5344CB8AC3E}">
        <p14:creationId xmlns:p14="http://schemas.microsoft.com/office/powerpoint/2010/main" val="2615826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In order to demonstrate the use of </a:t>
            </a:r>
            <a:r>
              <a:rPr lang="en-IN" sz="1200" b="1" kern="1200" dirty="0">
                <a:solidFill>
                  <a:schemeClr val="tx1"/>
                </a:solidFill>
                <a:effectLst/>
                <a:latin typeface="+mn-lt"/>
                <a:ea typeface="+mn-ea"/>
                <a:cs typeface="+mn-cs"/>
              </a:rPr>
              <a:t>POST</a:t>
            </a:r>
            <a:r>
              <a:rPr lang="en-IN" sz="1200" kern="1200" dirty="0">
                <a:solidFill>
                  <a:schemeClr val="tx1"/>
                </a:solidFill>
                <a:effectLst/>
                <a:latin typeface="+mn-lt"/>
                <a:ea typeface="+mn-ea"/>
                <a:cs typeface="+mn-cs"/>
              </a:rPr>
              <a:t> method in URL routing, first let us create an HTML form and use the </a:t>
            </a:r>
            <a:r>
              <a:rPr lang="en-IN" sz="1200" b="1" kern="1200" dirty="0">
                <a:solidFill>
                  <a:schemeClr val="tx1"/>
                </a:solidFill>
                <a:effectLst/>
                <a:latin typeface="+mn-lt"/>
                <a:ea typeface="+mn-ea"/>
                <a:cs typeface="+mn-cs"/>
              </a:rPr>
              <a:t>POST</a:t>
            </a:r>
            <a:r>
              <a:rPr lang="en-IN" sz="1200" kern="1200" dirty="0">
                <a:solidFill>
                  <a:schemeClr val="tx1"/>
                </a:solidFill>
                <a:effectLst/>
                <a:latin typeface="+mn-lt"/>
                <a:ea typeface="+mn-ea"/>
                <a:cs typeface="+mn-cs"/>
              </a:rPr>
              <a:t> method to send form data to a URL.</a:t>
            </a:r>
          </a:p>
          <a:p>
            <a:endParaRPr lang="en-IN" dirty="0"/>
          </a:p>
        </p:txBody>
      </p:sp>
      <p:sp>
        <p:nvSpPr>
          <p:cNvPr id="4" name="Slide Number Placeholder 3"/>
          <p:cNvSpPr>
            <a:spLocks noGrp="1"/>
          </p:cNvSpPr>
          <p:nvPr>
            <p:ph type="sldNum" sz="quarter" idx="5"/>
          </p:nvPr>
        </p:nvSpPr>
        <p:spPr/>
        <p:txBody>
          <a:bodyPr/>
          <a:lstStyle/>
          <a:p>
            <a:fld id="{159E7F8D-0C6B-477E-BCC7-A82A2DFFDFF7}" type="slidenum">
              <a:rPr lang="en-IN" smtClean="0"/>
              <a:t>30</a:t>
            </a:fld>
            <a:endParaRPr lang="en-IN"/>
          </a:p>
        </p:txBody>
      </p:sp>
    </p:spTree>
    <p:extLst>
      <p:ext uri="{BB962C8B-B14F-4D97-AF65-F5344CB8AC3E}">
        <p14:creationId xmlns:p14="http://schemas.microsoft.com/office/powerpoint/2010/main" val="403202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59E7F8D-0C6B-477E-BCC7-A82A2DFFDFF7}" type="slidenum">
              <a:rPr lang="en-IN" smtClean="0"/>
              <a:t>34</a:t>
            </a:fld>
            <a:endParaRPr lang="en-IN"/>
          </a:p>
        </p:txBody>
      </p:sp>
    </p:spTree>
    <p:extLst>
      <p:ext uri="{BB962C8B-B14F-4D97-AF65-F5344CB8AC3E}">
        <p14:creationId xmlns:p14="http://schemas.microsoft.com/office/powerpoint/2010/main" val="369878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one can take advantage of </a:t>
            </a:r>
            <a:r>
              <a:rPr lang="en-IN" sz="1200" b="1" kern="1200" dirty="0">
                <a:solidFill>
                  <a:schemeClr val="tx1"/>
                </a:solidFill>
                <a:effectLst/>
                <a:latin typeface="+mn-lt"/>
                <a:ea typeface="+mn-ea"/>
                <a:cs typeface="+mn-cs"/>
              </a:rPr>
              <a:t>Jinja2</a:t>
            </a:r>
            <a:r>
              <a:rPr lang="en-IN" sz="1200" kern="1200" dirty="0">
                <a:solidFill>
                  <a:schemeClr val="tx1"/>
                </a:solidFill>
                <a:effectLst/>
                <a:latin typeface="+mn-lt"/>
                <a:ea typeface="+mn-ea"/>
                <a:cs typeface="+mn-cs"/>
              </a:rPr>
              <a:t> template engine, on which Flask is based. Instead of returning hardcode HTML from the function, a HTML file can be rendered by the </a:t>
            </a:r>
            <a:r>
              <a:rPr lang="en-IN" sz="1200" b="1" kern="1200" dirty="0" err="1">
                <a:solidFill>
                  <a:schemeClr val="tx1"/>
                </a:solidFill>
                <a:effectLst/>
                <a:latin typeface="+mn-lt"/>
                <a:ea typeface="+mn-ea"/>
                <a:cs typeface="+mn-cs"/>
              </a:rPr>
              <a:t>render_template</a:t>
            </a:r>
            <a:r>
              <a:rPr lang="en-IN" sz="1200" b="1" kern="1200" dirty="0">
                <a:solidFill>
                  <a:schemeClr val="tx1"/>
                </a:solidFill>
                <a:effectLst/>
                <a:latin typeface="+mn-lt"/>
                <a:ea typeface="+mn-ea"/>
                <a:cs typeface="+mn-cs"/>
              </a:rPr>
              <a:t>()</a:t>
            </a:r>
            <a:r>
              <a:rPr lang="en-IN" sz="1200" kern="1200" dirty="0">
                <a:solidFill>
                  <a:schemeClr val="tx1"/>
                </a:solidFill>
                <a:effectLst/>
                <a:latin typeface="+mn-lt"/>
                <a:ea typeface="+mn-ea"/>
                <a:cs typeface="+mn-cs"/>
              </a:rPr>
              <a:t> function.</a:t>
            </a:r>
            <a:endParaRPr lang="en-IN" dirty="0"/>
          </a:p>
        </p:txBody>
      </p:sp>
      <p:sp>
        <p:nvSpPr>
          <p:cNvPr id="4" name="Slide Number Placeholder 3"/>
          <p:cNvSpPr>
            <a:spLocks noGrp="1"/>
          </p:cNvSpPr>
          <p:nvPr>
            <p:ph type="sldNum" sz="quarter" idx="5"/>
          </p:nvPr>
        </p:nvSpPr>
        <p:spPr/>
        <p:txBody>
          <a:bodyPr/>
          <a:lstStyle/>
          <a:p>
            <a:fld id="{159E7F8D-0C6B-477E-BCC7-A82A2DFFDFF7}" type="slidenum">
              <a:rPr lang="en-IN" smtClean="0"/>
              <a:t>36</a:t>
            </a:fld>
            <a:endParaRPr lang="en-IN"/>
          </a:p>
        </p:txBody>
      </p:sp>
    </p:spTree>
    <p:extLst>
      <p:ext uri="{BB962C8B-B14F-4D97-AF65-F5344CB8AC3E}">
        <p14:creationId xmlns:p14="http://schemas.microsoft.com/office/powerpoint/2010/main" val="3711830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web templating system’</a:t>
            </a:r>
            <a:r>
              <a:rPr lang="en-IN" sz="1200" kern="1200" dirty="0">
                <a:solidFill>
                  <a:schemeClr val="tx1"/>
                </a:solidFill>
                <a:effectLst/>
                <a:latin typeface="+mn-lt"/>
                <a:ea typeface="+mn-ea"/>
                <a:cs typeface="+mn-cs"/>
              </a:rPr>
              <a:t> refers to designing an HTML script in which the variable data can be inserted dynamically. </a:t>
            </a:r>
          </a:p>
          <a:p>
            <a:r>
              <a:rPr lang="en-IN" sz="1200" kern="1200" dirty="0">
                <a:solidFill>
                  <a:schemeClr val="tx1"/>
                </a:solidFill>
                <a:effectLst/>
                <a:latin typeface="+mn-lt"/>
                <a:ea typeface="+mn-ea"/>
                <a:cs typeface="+mn-cs"/>
              </a:rPr>
              <a:t>A web template system comprises of a template engine, some kind of data source and a template processor.</a:t>
            </a:r>
          </a:p>
          <a:p>
            <a:r>
              <a:rPr lang="en-IN" sz="1200" kern="1200" dirty="0">
                <a:solidFill>
                  <a:schemeClr val="tx1"/>
                </a:solidFill>
                <a:effectLst/>
                <a:latin typeface="+mn-lt"/>
                <a:ea typeface="+mn-ea"/>
                <a:cs typeface="+mn-cs"/>
              </a:rPr>
              <a:t>Flask uses </a:t>
            </a:r>
            <a:r>
              <a:rPr lang="en-IN" sz="1200" b="1" kern="1200" dirty="0">
                <a:solidFill>
                  <a:schemeClr val="tx1"/>
                </a:solidFill>
                <a:effectLst/>
                <a:latin typeface="+mn-lt"/>
                <a:ea typeface="+mn-ea"/>
                <a:cs typeface="+mn-cs"/>
              </a:rPr>
              <a:t>jinja2</a:t>
            </a:r>
            <a:r>
              <a:rPr lang="en-IN" sz="1200" kern="1200" dirty="0">
                <a:solidFill>
                  <a:schemeClr val="tx1"/>
                </a:solidFill>
                <a:effectLst/>
                <a:latin typeface="+mn-lt"/>
                <a:ea typeface="+mn-ea"/>
                <a:cs typeface="+mn-cs"/>
              </a:rPr>
              <a:t> template engine. </a:t>
            </a:r>
          </a:p>
          <a:p>
            <a:r>
              <a:rPr lang="en-IN" sz="1200" kern="1200" dirty="0">
                <a:solidFill>
                  <a:schemeClr val="tx1"/>
                </a:solidFill>
                <a:effectLst/>
                <a:latin typeface="+mn-lt"/>
                <a:ea typeface="+mn-ea"/>
                <a:cs typeface="+mn-cs"/>
              </a:rPr>
              <a:t>A web template contains HTML syntax interspersed placeholders for variables and expressions (in these case Python expressions) which are replaced values when the template is rendered.</a:t>
            </a:r>
          </a:p>
          <a:p>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159E7F8D-0C6B-477E-BCC7-A82A2DFFDFF7}" type="slidenum">
              <a:rPr lang="en-IN" smtClean="0"/>
              <a:t>38</a:t>
            </a:fld>
            <a:endParaRPr lang="en-IN"/>
          </a:p>
        </p:txBody>
      </p:sp>
    </p:spTree>
    <p:extLst>
      <p:ext uri="{BB962C8B-B14F-4D97-AF65-F5344CB8AC3E}">
        <p14:creationId xmlns:p14="http://schemas.microsoft.com/office/powerpoint/2010/main" val="3252823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9E7F8D-0C6B-477E-BCC7-A82A2DFFDFF7}" type="slidenum">
              <a:rPr lang="en-IN" smtClean="0"/>
              <a:t>43</a:t>
            </a:fld>
            <a:endParaRPr lang="en-IN"/>
          </a:p>
        </p:txBody>
      </p:sp>
    </p:spTree>
    <p:extLst>
      <p:ext uri="{BB962C8B-B14F-4D97-AF65-F5344CB8AC3E}">
        <p14:creationId xmlns:p14="http://schemas.microsoft.com/office/powerpoint/2010/main" val="106970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https://www.geeksforgeeks.org/python-using-for-loop-in-flask/ </a:t>
            </a:r>
          </a:p>
        </p:txBody>
      </p:sp>
      <p:sp>
        <p:nvSpPr>
          <p:cNvPr id="4" name="Slide Number Placeholder 3"/>
          <p:cNvSpPr>
            <a:spLocks noGrp="1"/>
          </p:cNvSpPr>
          <p:nvPr>
            <p:ph type="sldNum" sz="quarter" idx="10"/>
          </p:nvPr>
        </p:nvSpPr>
        <p:spPr/>
        <p:txBody>
          <a:bodyPr/>
          <a:lstStyle/>
          <a:p>
            <a:fld id="{159E7F8D-0C6B-477E-BCC7-A82A2DFFDFF7}" type="slidenum">
              <a:rPr lang="en-IN" smtClean="0"/>
              <a:t>44</a:t>
            </a:fld>
            <a:endParaRPr lang="en-IN"/>
          </a:p>
        </p:txBody>
      </p:sp>
    </p:spTree>
    <p:extLst>
      <p:ext uri="{BB962C8B-B14F-4D97-AF65-F5344CB8AC3E}">
        <p14:creationId xmlns:p14="http://schemas.microsoft.com/office/powerpoint/2010/main" val="413574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following example, the / URL renders a web page customer.html that contains a form which is used to take the customer details as the input from the customer.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data filled in this form is posted to the /success URL which triggers the </a:t>
            </a:r>
            <a:r>
              <a:rPr lang="en-US" sz="1200" b="0" i="0" kern="1200" dirty="0" err="1">
                <a:solidFill>
                  <a:schemeClr val="tx1"/>
                </a:solidFill>
                <a:effectLst/>
                <a:latin typeface="+mn-lt"/>
                <a:ea typeface="+mn-ea"/>
                <a:cs typeface="+mn-cs"/>
              </a:rPr>
              <a:t>print_data</a:t>
            </a:r>
            <a:r>
              <a:rPr lang="en-US" sz="1200" b="0" i="0" kern="1200" dirty="0">
                <a:solidFill>
                  <a:schemeClr val="tx1"/>
                </a:solidFill>
                <a:effectLst/>
                <a:latin typeface="+mn-lt"/>
                <a:ea typeface="+mn-ea"/>
                <a:cs typeface="+mn-cs"/>
              </a:rPr>
              <a:t>() function.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print_data</a:t>
            </a:r>
            <a:r>
              <a:rPr lang="en-US" sz="1200" b="0" i="0" kern="1200" dirty="0">
                <a:solidFill>
                  <a:schemeClr val="tx1"/>
                </a:solidFill>
                <a:effectLst/>
                <a:latin typeface="+mn-lt"/>
                <a:ea typeface="+mn-ea"/>
                <a:cs typeface="+mn-cs"/>
              </a:rPr>
              <a:t>() function collects all the data from the request object and renders the result_data.html file which shows all the data on the web page.</a:t>
            </a:r>
          </a:p>
          <a:p>
            <a:endParaRPr lang="en-IN" dirty="0"/>
          </a:p>
        </p:txBody>
      </p:sp>
      <p:sp>
        <p:nvSpPr>
          <p:cNvPr id="4" name="Slide Number Placeholder 3"/>
          <p:cNvSpPr>
            <a:spLocks noGrp="1"/>
          </p:cNvSpPr>
          <p:nvPr>
            <p:ph type="sldNum" sz="quarter" idx="5"/>
          </p:nvPr>
        </p:nvSpPr>
        <p:spPr/>
        <p:txBody>
          <a:bodyPr/>
          <a:lstStyle/>
          <a:p>
            <a:fld id="{159E7F8D-0C6B-477E-BCC7-A82A2DFFDFF7}" type="slidenum">
              <a:rPr lang="en-IN" smtClean="0"/>
              <a:t>46</a:t>
            </a:fld>
            <a:endParaRPr lang="en-IN"/>
          </a:p>
        </p:txBody>
      </p:sp>
    </p:spTree>
    <p:extLst>
      <p:ext uri="{BB962C8B-B14F-4D97-AF65-F5344CB8AC3E}">
        <p14:creationId xmlns:p14="http://schemas.microsoft.com/office/powerpoint/2010/main" val="932344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https://pythonbasics.org/flask-template-data/ </a:t>
            </a:r>
          </a:p>
        </p:txBody>
      </p:sp>
      <p:sp>
        <p:nvSpPr>
          <p:cNvPr id="4" name="Slide Number Placeholder 3"/>
          <p:cNvSpPr>
            <a:spLocks noGrp="1"/>
          </p:cNvSpPr>
          <p:nvPr>
            <p:ph type="sldNum" sz="quarter" idx="10"/>
          </p:nvPr>
        </p:nvSpPr>
        <p:spPr/>
        <p:txBody>
          <a:bodyPr/>
          <a:lstStyle/>
          <a:p>
            <a:fld id="{159E7F8D-0C6B-477E-BCC7-A82A2DFFDFF7}" type="slidenum">
              <a:rPr lang="en-IN" smtClean="0"/>
              <a:t>50</a:t>
            </a:fld>
            <a:endParaRPr lang="en-IN"/>
          </a:p>
        </p:txBody>
      </p:sp>
    </p:spTree>
    <p:extLst>
      <p:ext uri="{BB962C8B-B14F-4D97-AF65-F5344CB8AC3E}">
        <p14:creationId xmlns:p14="http://schemas.microsoft.com/office/powerpoint/2010/main" val="601667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9E7F8D-0C6B-477E-BCC7-A82A2DFFDFF7}" type="slidenum">
              <a:rPr lang="en-IN" smtClean="0"/>
              <a:t>52</a:t>
            </a:fld>
            <a:endParaRPr lang="en-IN"/>
          </a:p>
        </p:txBody>
      </p:sp>
    </p:spTree>
    <p:extLst>
      <p:ext uri="{BB962C8B-B14F-4D97-AF65-F5344CB8AC3E}">
        <p14:creationId xmlns:p14="http://schemas.microsoft.com/office/powerpoint/2010/main" val="928122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A5026-45B8-CA85-1E99-6EF2D0E58E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59B602-AAA2-352A-C90C-8CD73AE8C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7B6971-D881-5F52-8592-C81CD2C245DB}"/>
              </a:ext>
            </a:extLst>
          </p:cNvPr>
          <p:cNvSpPr>
            <a:spLocks noGrp="1"/>
          </p:cNvSpPr>
          <p:nvPr>
            <p:ph type="body" idx="1"/>
          </p:nvPr>
        </p:nvSpPr>
        <p:spPr/>
        <p:txBody>
          <a:bodyPr/>
          <a:lstStyle/>
          <a:p>
            <a:pPr algn="l"/>
            <a:r>
              <a:rPr lang="en-US" b="1" i="0" dirty="0">
                <a:solidFill>
                  <a:srgbClr val="000000"/>
                </a:solidFill>
                <a:effectLst/>
                <a:latin typeface="Garamond" panose="02020404030301010803" pitchFamily="18" charset="0"/>
              </a:rPr>
              <a:t>Create an environment</a:t>
            </a:r>
          </a:p>
          <a:p>
            <a:pPr algn="l"/>
            <a:r>
              <a:rPr lang="en-US" b="1" i="0" dirty="0">
                <a:solidFill>
                  <a:srgbClr val="3E4349"/>
                </a:solidFill>
                <a:effectLst/>
                <a:latin typeface="Garamond" panose="02020404030301010803" pitchFamily="18" charset="0"/>
              </a:rPr>
              <a:t>Create a project folder and a .venv folder within:</a:t>
            </a:r>
          </a:p>
          <a:p>
            <a:pPr marL="0" indent="0">
              <a:buFont typeface="Arial" panose="020B0604020202020204" pitchFamily="34" charset="0"/>
              <a:buNone/>
            </a:pPr>
            <a:r>
              <a:rPr lang="en-IN" dirty="0" err="1"/>
              <a:t>mkdir</a:t>
            </a:r>
            <a:r>
              <a:rPr lang="en-IN" dirty="0"/>
              <a:t> </a:t>
            </a:r>
            <a:r>
              <a:rPr lang="en-IN" dirty="0" err="1"/>
              <a:t>myproject</a:t>
            </a:r>
            <a:endParaRPr lang="en-IN" dirty="0"/>
          </a:p>
          <a:p>
            <a:pPr marL="0" indent="0">
              <a:buFont typeface="Arial" panose="020B0604020202020204" pitchFamily="34" charset="0"/>
              <a:buNone/>
            </a:pPr>
            <a:r>
              <a:rPr lang="en-IN" dirty="0"/>
              <a:t>cd </a:t>
            </a:r>
            <a:r>
              <a:rPr lang="en-IN" dirty="0" err="1"/>
              <a:t>myproject</a:t>
            </a:r>
            <a:endParaRPr lang="en-IN" dirty="0"/>
          </a:p>
          <a:p>
            <a:pPr marL="0" indent="0">
              <a:buFont typeface="Wingdings" panose="05000000000000000000" pitchFamily="2" charset="2"/>
              <a:buNone/>
            </a:pPr>
            <a:r>
              <a:rPr lang="en-IN" dirty="0" err="1"/>
              <a:t>py</a:t>
            </a:r>
            <a:r>
              <a:rPr lang="en-IN" dirty="0"/>
              <a:t> -3 -m </a:t>
            </a:r>
            <a:r>
              <a:rPr lang="en-IN" dirty="0" err="1"/>
              <a:t>venv</a:t>
            </a:r>
            <a:r>
              <a:rPr lang="en-IN" dirty="0"/>
              <a:t> .</a:t>
            </a:r>
            <a:r>
              <a:rPr lang="en-IN" dirty="0" err="1"/>
              <a:t>venv</a:t>
            </a:r>
            <a:endParaRPr lang="en-IN" dirty="0"/>
          </a:p>
          <a:p>
            <a:pPr marL="0" indent="0">
              <a:buFont typeface="Wingdings" panose="05000000000000000000" pitchFamily="2" charset="2"/>
              <a:buNone/>
            </a:pPr>
            <a:endParaRPr lang="en-IN" dirty="0"/>
          </a:p>
          <a:p>
            <a:pPr algn="l"/>
            <a:r>
              <a:rPr lang="en-US" b="0" i="0" dirty="0">
                <a:solidFill>
                  <a:srgbClr val="000000"/>
                </a:solidFill>
                <a:effectLst/>
                <a:latin typeface="Garamond" panose="02020404030301010803" pitchFamily="18" charset="0"/>
              </a:rPr>
              <a:t>Activate the environment</a:t>
            </a:r>
            <a:r>
              <a:rPr lang="en-US" b="0" i="0" dirty="0">
                <a:solidFill>
                  <a:srgbClr val="DDDDDD"/>
                </a:solidFill>
                <a:effectLst/>
                <a:latin typeface="Garamond" panose="02020404030301010803" pitchFamily="18" charset="0"/>
                <a:hlinkClick r:id="rId3" tooltip="Permalink to this heading"/>
              </a:rPr>
              <a:t>¶</a:t>
            </a:r>
            <a:endParaRPr lang="en-US" b="0" i="0" dirty="0">
              <a:solidFill>
                <a:srgbClr val="000000"/>
              </a:solidFill>
              <a:effectLst/>
              <a:latin typeface="Garamond" panose="02020404030301010803" pitchFamily="18" charset="0"/>
            </a:endParaRPr>
          </a:p>
          <a:p>
            <a:pPr algn="l"/>
            <a:r>
              <a:rPr lang="en-US" b="0" i="0" dirty="0">
                <a:solidFill>
                  <a:srgbClr val="3E4349"/>
                </a:solidFill>
                <a:effectLst/>
                <a:latin typeface="Garamond" panose="02020404030301010803" pitchFamily="18" charset="0"/>
              </a:rPr>
              <a:t>Before you work on your project, activate the corresponding environment:</a:t>
            </a:r>
          </a:p>
          <a:p>
            <a:pPr marL="0" indent="0">
              <a:buFont typeface="Wingdings" panose="05000000000000000000" pitchFamily="2" charset="2"/>
              <a:buNone/>
            </a:pPr>
            <a:r>
              <a:rPr lang="en-US" dirty="0"/>
              <a:t>.venv\Scripts\activate</a:t>
            </a:r>
            <a:endParaRPr lang="en-IN" dirty="0"/>
          </a:p>
          <a:p>
            <a:pPr marL="171450" indent="-171450">
              <a:buFont typeface="Wingdings" panose="05000000000000000000" pitchFamily="2" charset="2"/>
              <a:buChar char="Ø"/>
            </a:pPr>
            <a:endParaRPr lang="en-IN" dirty="0"/>
          </a:p>
          <a:p>
            <a:pPr marL="171450" indent="-171450">
              <a:buFont typeface="Wingdings" panose="05000000000000000000" pitchFamily="2" charset="2"/>
              <a:buChar char="Ø"/>
            </a:pPr>
            <a:endParaRPr lang="en-IN" dirty="0"/>
          </a:p>
          <a:p>
            <a:endParaRPr lang="en-IN" dirty="0"/>
          </a:p>
        </p:txBody>
      </p:sp>
      <p:sp>
        <p:nvSpPr>
          <p:cNvPr id="4" name="Slide Number Placeholder 3">
            <a:extLst>
              <a:ext uri="{FF2B5EF4-FFF2-40B4-BE49-F238E27FC236}">
                <a16:creationId xmlns:a16="http://schemas.microsoft.com/office/drawing/2014/main" id="{455687D3-27D6-EFC2-9625-A71D52D53A47}"/>
              </a:ext>
            </a:extLst>
          </p:cNvPr>
          <p:cNvSpPr>
            <a:spLocks noGrp="1"/>
          </p:cNvSpPr>
          <p:nvPr>
            <p:ph type="sldNum" sz="quarter" idx="5"/>
          </p:nvPr>
        </p:nvSpPr>
        <p:spPr/>
        <p:txBody>
          <a:bodyPr/>
          <a:lstStyle/>
          <a:p>
            <a:fld id="{159E7F8D-0C6B-477E-BCC7-A82A2DFFDFF7}" type="slidenum">
              <a:rPr lang="en-IN" smtClean="0"/>
              <a:t>6</a:t>
            </a:fld>
            <a:endParaRPr lang="en-IN"/>
          </a:p>
        </p:txBody>
      </p:sp>
    </p:spTree>
    <p:extLst>
      <p:ext uri="{BB962C8B-B14F-4D97-AF65-F5344CB8AC3E}">
        <p14:creationId xmlns:p14="http://schemas.microsoft.com/office/powerpoint/2010/main" val="3599035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https://pythonbasics.org/flask-upload-file/ </a:t>
            </a:r>
          </a:p>
          <a:p>
            <a:r>
              <a:rPr lang="en-US" dirty="0"/>
              <a:t>https://www.geeksforgeeks.org/how-to-upload-file-in-python-flask/</a:t>
            </a:r>
          </a:p>
          <a:p>
            <a:endParaRPr lang="en-US" dirty="0"/>
          </a:p>
        </p:txBody>
      </p:sp>
      <p:sp>
        <p:nvSpPr>
          <p:cNvPr id="4" name="Slide Number Placeholder 3"/>
          <p:cNvSpPr>
            <a:spLocks noGrp="1"/>
          </p:cNvSpPr>
          <p:nvPr>
            <p:ph type="sldNum" sz="quarter" idx="10"/>
          </p:nvPr>
        </p:nvSpPr>
        <p:spPr/>
        <p:txBody>
          <a:bodyPr/>
          <a:lstStyle/>
          <a:p>
            <a:fld id="{159E7F8D-0C6B-477E-BCC7-A82A2DFFDFF7}" type="slidenum">
              <a:rPr lang="en-IN" smtClean="0"/>
              <a:t>59</a:t>
            </a:fld>
            <a:endParaRPr lang="en-IN"/>
          </a:p>
        </p:txBody>
      </p:sp>
    </p:spTree>
    <p:extLst>
      <p:ext uri="{BB962C8B-B14F-4D97-AF65-F5344CB8AC3E}">
        <p14:creationId xmlns:p14="http://schemas.microsoft.com/office/powerpoint/2010/main" val="736129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59E7F8D-0C6B-477E-BCC7-A82A2DFFDFF7}" type="slidenum">
              <a:rPr lang="en-IN" smtClean="0"/>
              <a:t>10</a:t>
            </a:fld>
            <a:endParaRPr lang="en-IN"/>
          </a:p>
        </p:txBody>
      </p:sp>
    </p:spTree>
    <p:extLst>
      <p:ext uri="{BB962C8B-B14F-4D97-AF65-F5344CB8AC3E}">
        <p14:creationId xmlns:p14="http://schemas.microsoft.com/office/powerpoint/2010/main" val="258742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59E7F8D-0C6B-477E-BCC7-A82A2DFFDFF7}" type="slidenum">
              <a:rPr lang="en-IN" smtClean="0"/>
              <a:t>11</a:t>
            </a:fld>
            <a:endParaRPr lang="en-IN"/>
          </a:p>
        </p:txBody>
      </p:sp>
    </p:spTree>
    <p:extLst>
      <p:ext uri="{BB962C8B-B14F-4D97-AF65-F5344CB8AC3E}">
        <p14:creationId xmlns:p14="http://schemas.microsoft.com/office/powerpoint/2010/main" val="2958543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Modern web frameworks use the routing technique to help a user remember application URLs.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It is useful to access the desired page directly without having to navigate from the home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URL </a:t>
            </a:r>
            <a:r>
              <a:rPr lang="en-IN" sz="1200" b="1" kern="1200" dirty="0">
                <a:solidFill>
                  <a:schemeClr val="tx1"/>
                </a:solidFill>
                <a:effectLst/>
                <a:latin typeface="+mn-lt"/>
                <a:ea typeface="+mn-ea"/>
                <a:cs typeface="+mn-cs"/>
              </a:rPr>
              <a:t>‘/hello’</a:t>
            </a:r>
            <a:r>
              <a:rPr lang="en-IN" sz="1200" kern="1200" dirty="0">
                <a:solidFill>
                  <a:schemeClr val="tx1"/>
                </a:solidFill>
                <a:effectLst/>
                <a:latin typeface="+mn-lt"/>
                <a:ea typeface="+mn-ea"/>
                <a:cs typeface="+mn-cs"/>
              </a:rPr>
              <a:t> rule is bound to the </a:t>
            </a:r>
            <a:r>
              <a:rPr lang="en-IN" sz="1200" b="1" kern="1200" dirty="0" err="1">
                <a:solidFill>
                  <a:schemeClr val="tx1"/>
                </a:solidFill>
                <a:effectLst/>
                <a:latin typeface="+mn-lt"/>
                <a:ea typeface="+mn-ea"/>
                <a:cs typeface="+mn-cs"/>
              </a:rPr>
              <a:t>hello_world</a:t>
            </a:r>
            <a:r>
              <a:rPr lang="en-IN" sz="1200" b="1" kern="1200" dirty="0">
                <a:solidFill>
                  <a:schemeClr val="tx1"/>
                </a:solidFill>
                <a:effectLst/>
                <a:latin typeface="+mn-lt"/>
                <a:ea typeface="+mn-ea"/>
                <a:cs typeface="+mn-cs"/>
              </a:rPr>
              <a:t>()</a:t>
            </a:r>
            <a:r>
              <a:rPr lang="en-IN" sz="1200" kern="1200" dirty="0">
                <a:solidFill>
                  <a:schemeClr val="tx1"/>
                </a:solidFill>
                <a:effectLst/>
                <a:latin typeface="+mn-lt"/>
                <a:ea typeface="+mn-ea"/>
                <a:cs typeface="+mn-cs"/>
              </a:rPr>
              <a:t>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As a result, if a user visits </a:t>
            </a:r>
            <a:r>
              <a:rPr lang="en-IN" sz="1200" b="1" kern="1200" dirty="0">
                <a:solidFill>
                  <a:schemeClr val="tx1"/>
                </a:solidFill>
                <a:effectLst/>
                <a:latin typeface="+mn-lt"/>
                <a:ea typeface="+mn-ea"/>
                <a:cs typeface="+mn-cs"/>
              </a:rPr>
              <a:t>http://localhost:5000/hello</a:t>
            </a:r>
            <a:r>
              <a:rPr lang="en-IN" sz="1200" kern="1200" dirty="0">
                <a:solidFill>
                  <a:schemeClr val="tx1"/>
                </a:solidFill>
                <a:effectLst/>
                <a:latin typeface="+mn-lt"/>
                <a:ea typeface="+mn-ea"/>
                <a:cs typeface="+mn-cs"/>
              </a:rPr>
              <a:t> URL, the output of the </a:t>
            </a:r>
            <a:r>
              <a:rPr lang="en-IN" sz="1200" b="1" kern="1200" dirty="0" err="1">
                <a:solidFill>
                  <a:schemeClr val="tx1"/>
                </a:solidFill>
                <a:effectLst/>
                <a:latin typeface="+mn-lt"/>
                <a:ea typeface="+mn-ea"/>
                <a:cs typeface="+mn-cs"/>
              </a:rPr>
              <a:t>hello_world</a:t>
            </a:r>
            <a:r>
              <a:rPr lang="en-IN" sz="1200" b="1" kern="1200" dirty="0">
                <a:solidFill>
                  <a:schemeClr val="tx1"/>
                </a:solidFill>
                <a:effectLst/>
                <a:latin typeface="+mn-lt"/>
                <a:ea typeface="+mn-ea"/>
                <a:cs typeface="+mn-cs"/>
              </a:rPr>
              <a:t>()</a:t>
            </a:r>
            <a:r>
              <a:rPr lang="en-IN" sz="1200" kern="1200" dirty="0">
                <a:solidFill>
                  <a:schemeClr val="tx1"/>
                </a:solidFill>
                <a:effectLst/>
                <a:latin typeface="+mn-lt"/>
                <a:ea typeface="+mn-ea"/>
                <a:cs typeface="+mn-cs"/>
              </a:rPr>
              <a:t> function will be rendered in the browser.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a:t>
            </a:r>
            <a:r>
              <a:rPr lang="en-IN" sz="1200" b="1" kern="1200" dirty="0" err="1">
                <a:solidFill>
                  <a:schemeClr val="tx1"/>
                </a:solidFill>
                <a:effectLst/>
                <a:latin typeface="+mn-lt"/>
                <a:ea typeface="+mn-ea"/>
                <a:cs typeface="+mn-cs"/>
              </a:rPr>
              <a:t>add_url_rule</a:t>
            </a:r>
            <a:r>
              <a:rPr lang="en-IN" sz="1200" b="1" kern="1200" dirty="0">
                <a:solidFill>
                  <a:schemeClr val="tx1"/>
                </a:solidFill>
                <a:effectLst/>
                <a:latin typeface="+mn-lt"/>
                <a:ea typeface="+mn-ea"/>
                <a:cs typeface="+mn-cs"/>
              </a:rPr>
              <a:t>()</a:t>
            </a:r>
            <a:r>
              <a:rPr lang="en-IN" sz="1200" kern="1200" dirty="0">
                <a:solidFill>
                  <a:schemeClr val="tx1"/>
                </a:solidFill>
                <a:effectLst/>
                <a:latin typeface="+mn-lt"/>
                <a:ea typeface="+mn-ea"/>
                <a:cs typeface="+mn-cs"/>
              </a:rPr>
              <a:t> function of an application object is also available to bind a URL with a function as in the above example, </a:t>
            </a:r>
            <a:r>
              <a:rPr lang="en-IN" sz="1200" b="1" kern="1200" dirty="0">
                <a:solidFill>
                  <a:schemeClr val="tx1"/>
                </a:solidFill>
                <a:effectLst/>
                <a:latin typeface="+mn-lt"/>
                <a:ea typeface="+mn-ea"/>
                <a:cs typeface="+mn-cs"/>
              </a:rPr>
              <a:t>route()</a:t>
            </a:r>
            <a:r>
              <a:rPr lang="en-IN" sz="1200" kern="1200" dirty="0">
                <a:solidFill>
                  <a:schemeClr val="tx1"/>
                </a:solidFill>
                <a:effectLst/>
                <a:latin typeface="+mn-lt"/>
                <a:ea typeface="+mn-ea"/>
                <a:cs typeface="+mn-cs"/>
              </a:rPr>
              <a:t> is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159E7F8D-0C6B-477E-BCC7-A82A2DFFDFF7}" type="slidenum">
              <a:rPr lang="en-IN" smtClean="0"/>
              <a:t>13</a:t>
            </a:fld>
            <a:endParaRPr lang="en-IN"/>
          </a:p>
        </p:txBody>
      </p:sp>
    </p:spTree>
    <p:extLst>
      <p:ext uri="{BB962C8B-B14F-4D97-AF65-F5344CB8AC3E}">
        <p14:creationId xmlns:p14="http://schemas.microsoft.com/office/powerpoint/2010/main" val="2993372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BB7C3-2A16-9A32-5037-1FF7A2ED6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2CF6A-0016-83A4-104A-EE54D92D5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0D3A52-C99D-D7EA-1D4E-ABEB9C974C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Modern web frameworks use the routing technique to help a user remember application URLs.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It is useful to access the desired page directly without having to navigate from the home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URL </a:t>
            </a:r>
            <a:r>
              <a:rPr lang="en-IN" sz="1200" b="1" kern="1200" dirty="0">
                <a:solidFill>
                  <a:schemeClr val="tx1"/>
                </a:solidFill>
                <a:effectLst/>
                <a:latin typeface="+mn-lt"/>
                <a:ea typeface="+mn-ea"/>
                <a:cs typeface="+mn-cs"/>
              </a:rPr>
              <a:t>‘/hello’</a:t>
            </a:r>
            <a:r>
              <a:rPr lang="en-IN" sz="1200" kern="1200" dirty="0">
                <a:solidFill>
                  <a:schemeClr val="tx1"/>
                </a:solidFill>
                <a:effectLst/>
                <a:latin typeface="+mn-lt"/>
                <a:ea typeface="+mn-ea"/>
                <a:cs typeface="+mn-cs"/>
              </a:rPr>
              <a:t> rule is bound to the </a:t>
            </a:r>
            <a:r>
              <a:rPr lang="en-IN" sz="1200" b="1" kern="1200" dirty="0" err="1">
                <a:solidFill>
                  <a:schemeClr val="tx1"/>
                </a:solidFill>
                <a:effectLst/>
                <a:latin typeface="+mn-lt"/>
                <a:ea typeface="+mn-ea"/>
                <a:cs typeface="+mn-cs"/>
              </a:rPr>
              <a:t>hello_world</a:t>
            </a:r>
            <a:r>
              <a:rPr lang="en-IN" sz="1200" b="1" kern="1200" dirty="0">
                <a:solidFill>
                  <a:schemeClr val="tx1"/>
                </a:solidFill>
                <a:effectLst/>
                <a:latin typeface="+mn-lt"/>
                <a:ea typeface="+mn-ea"/>
                <a:cs typeface="+mn-cs"/>
              </a:rPr>
              <a:t>()</a:t>
            </a:r>
            <a:r>
              <a:rPr lang="en-IN" sz="1200" kern="1200" dirty="0">
                <a:solidFill>
                  <a:schemeClr val="tx1"/>
                </a:solidFill>
                <a:effectLst/>
                <a:latin typeface="+mn-lt"/>
                <a:ea typeface="+mn-ea"/>
                <a:cs typeface="+mn-cs"/>
              </a:rPr>
              <a:t>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As a result, if a user visits </a:t>
            </a:r>
            <a:r>
              <a:rPr lang="en-IN" sz="1200" b="1" kern="1200" dirty="0">
                <a:solidFill>
                  <a:schemeClr val="tx1"/>
                </a:solidFill>
                <a:effectLst/>
                <a:latin typeface="+mn-lt"/>
                <a:ea typeface="+mn-ea"/>
                <a:cs typeface="+mn-cs"/>
              </a:rPr>
              <a:t>http://localhost:5000/hello</a:t>
            </a:r>
            <a:r>
              <a:rPr lang="en-IN" sz="1200" kern="1200" dirty="0">
                <a:solidFill>
                  <a:schemeClr val="tx1"/>
                </a:solidFill>
                <a:effectLst/>
                <a:latin typeface="+mn-lt"/>
                <a:ea typeface="+mn-ea"/>
                <a:cs typeface="+mn-cs"/>
              </a:rPr>
              <a:t> URL, the output of the </a:t>
            </a:r>
            <a:r>
              <a:rPr lang="en-IN" sz="1200" b="1" kern="1200" dirty="0" err="1">
                <a:solidFill>
                  <a:schemeClr val="tx1"/>
                </a:solidFill>
                <a:effectLst/>
                <a:latin typeface="+mn-lt"/>
                <a:ea typeface="+mn-ea"/>
                <a:cs typeface="+mn-cs"/>
              </a:rPr>
              <a:t>hello_world</a:t>
            </a:r>
            <a:r>
              <a:rPr lang="en-IN" sz="1200" b="1" kern="1200" dirty="0">
                <a:solidFill>
                  <a:schemeClr val="tx1"/>
                </a:solidFill>
                <a:effectLst/>
                <a:latin typeface="+mn-lt"/>
                <a:ea typeface="+mn-ea"/>
                <a:cs typeface="+mn-cs"/>
              </a:rPr>
              <a:t>()</a:t>
            </a:r>
            <a:r>
              <a:rPr lang="en-IN" sz="1200" kern="1200" dirty="0">
                <a:solidFill>
                  <a:schemeClr val="tx1"/>
                </a:solidFill>
                <a:effectLst/>
                <a:latin typeface="+mn-lt"/>
                <a:ea typeface="+mn-ea"/>
                <a:cs typeface="+mn-cs"/>
              </a:rPr>
              <a:t> function will be rendered in the browser.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a:t>
            </a:r>
            <a:r>
              <a:rPr lang="en-IN" sz="1200" b="1" kern="1200" dirty="0" err="1">
                <a:solidFill>
                  <a:schemeClr val="tx1"/>
                </a:solidFill>
                <a:effectLst/>
                <a:latin typeface="+mn-lt"/>
                <a:ea typeface="+mn-ea"/>
                <a:cs typeface="+mn-cs"/>
              </a:rPr>
              <a:t>add_url_rule</a:t>
            </a:r>
            <a:r>
              <a:rPr lang="en-IN" sz="1200" b="1" kern="1200" dirty="0">
                <a:solidFill>
                  <a:schemeClr val="tx1"/>
                </a:solidFill>
                <a:effectLst/>
                <a:latin typeface="+mn-lt"/>
                <a:ea typeface="+mn-ea"/>
                <a:cs typeface="+mn-cs"/>
              </a:rPr>
              <a:t>()</a:t>
            </a:r>
            <a:r>
              <a:rPr lang="en-IN" sz="1200" kern="1200" dirty="0">
                <a:solidFill>
                  <a:schemeClr val="tx1"/>
                </a:solidFill>
                <a:effectLst/>
                <a:latin typeface="+mn-lt"/>
                <a:ea typeface="+mn-ea"/>
                <a:cs typeface="+mn-cs"/>
              </a:rPr>
              <a:t> function of an application object is also available to bind a URL with a function as in the above example, </a:t>
            </a:r>
            <a:r>
              <a:rPr lang="en-IN" sz="1200" b="1" kern="1200" dirty="0">
                <a:solidFill>
                  <a:schemeClr val="tx1"/>
                </a:solidFill>
                <a:effectLst/>
                <a:latin typeface="+mn-lt"/>
                <a:ea typeface="+mn-ea"/>
                <a:cs typeface="+mn-cs"/>
              </a:rPr>
              <a:t>route()</a:t>
            </a:r>
            <a:r>
              <a:rPr lang="en-IN" sz="1200" kern="1200" dirty="0">
                <a:solidFill>
                  <a:schemeClr val="tx1"/>
                </a:solidFill>
                <a:effectLst/>
                <a:latin typeface="+mn-lt"/>
                <a:ea typeface="+mn-ea"/>
                <a:cs typeface="+mn-cs"/>
              </a:rPr>
              <a:t> is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endParaRPr lang="en-IN" dirty="0"/>
          </a:p>
        </p:txBody>
      </p:sp>
      <p:sp>
        <p:nvSpPr>
          <p:cNvPr id="4" name="Slide Number Placeholder 3">
            <a:extLst>
              <a:ext uri="{FF2B5EF4-FFF2-40B4-BE49-F238E27FC236}">
                <a16:creationId xmlns:a16="http://schemas.microsoft.com/office/drawing/2014/main" id="{82E90179-2159-1734-FF0D-098FB262DBB7}"/>
              </a:ext>
            </a:extLst>
          </p:cNvPr>
          <p:cNvSpPr>
            <a:spLocks noGrp="1"/>
          </p:cNvSpPr>
          <p:nvPr>
            <p:ph type="sldNum" sz="quarter" idx="5"/>
          </p:nvPr>
        </p:nvSpPr>
        <p:spPr/>
        <p:txBody>
          <a:bodyPr/>
          <a:lstStyle/>
          <a:p>
            <a:fld id="{159E7F8D-0C6B-477E-BCC7-A82A2DFFDFF7}" type="slidenum">
              <a:rPr lang="en-IN" smtClean="0"/>
              <a:t>14</a:t>
            </a:fld>
            <a:endParaRPr lang="en-IN"/>
          </a:p>
        </p:txBody>
      </p:sp>
    </p:spTree>
    <p:extLst>
      <p:ext uri="{BB962C8B-B14F-4D97-AF65-F5344CB8AC3E}">
        <p14:creationId xmlns:p14="http://schemas.microsoft.com/office/powerpoint/2010/main" val="1166525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https://www.geeksforgeeks.org/generating-dynamic-urls-in-flask/ </a:t>
            </a:r>
          </a:p>
        </p:txBody>
      </p:sp>
      <p:sp>
        <p:nvSpPr>
          <p:cNvPr id="4" name="Slide Number Placeholder 3"/>
          <p:cNvSpPr>
            <a:spLocks noGrp="1"/>
          </p:cNvSpPr>
          <p:nvPr>
            <p:ph type="sldNum" sz="quarter" idx="10"/>
          </p:nvPr>
        </p:nvSpPr>
        <p:spPr/>
        <p:txBody>
          <a:bodyPr/>
          <a:lstStyle/>
          <a:p>
            <a:fld id="{159E7F8D-0C6B-477E-BCC7-A82A2DFFDFF7}" type="slidenum">
              <a:rPr lang="en-IN" smtClean="0"/>
              <a:t>15</a:t>
            </a:fld>
            <a:endParaRPr lang="en-IN"/>
          </a:p>
        </p:txBody>
      </p:sp>
    </p:spTree>
    <p:extLst>
      <p:ext uri="{BB962C8B-B14F-4D97-AF65-F5344CB8AC3E}">
        <p14:creationId xmlns:p14="http://schemas.microsoft.com/office/powerpoint/2010/main" val="259678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 is passed as a keyword argument to the function with which the rule is associated.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In the following example, the rule parameter of </a:t>
            </a:r>
            <a:r>
              <a:rPr lang="en-IN" sz="1200" b="1" kern="1200" dirty="0">
                <a:solidFill>
                  <a:schemeClr val="tx1"/>
                </a:solidFill>
                <a:effectLst/>
                <a:latin typeface="+mn-lt"/>
                <a:ea typeface="+mn-ea"/>
                <a:cs typeface="+mn-cs"/>
              </a:rPr>
              <a:t>route()</a:t>
            </a:r>
            <a:r>
              <a:rPr lang="en-IN" sz="1200" kern="1200" dirty="0">
                <a:solidFill>
                  <a:schemeClr val="tx1"/>
                </a:solidFill>
                <a:effectLst/>
                <a:latin typeface="+mn-lt"/>
                <a:ea typeface="+mn-ea"/>
                <a:cs typeface="+mn-cs"/>
              </a:rPr>
              <a:t> decorator contains </a:t>
            </a:r>
            <a:r>
              <a:rPr lang="en-IN" sz="1200" b="1" kern="1200" dirty="0">
                <a:solidFill>
                  <a:schemeClr val="tx1"/>
                </a:solidFill>
                <a:effectLst/>
                <a:latin typeface="+mn-lt"/>
                <a:ea typeface="+mn-ea"/>
                <a:cs typeface="+mn-cs"/>
              </a:rPr>
              <a:t>&lt;name&gt;</a:t>
            </a:r>
            <a:r>
              <a:rPr lang="en-IN" sz="1200" kern="1200" dirty="0">
                <a:solidFill>
                  <a:schemeClr val="tx1"/>
                </a:solidFill>
                <a:effectLst/>
                <a:latin typeface="+mn-lt"/>
                <a:ea typeface="+mn-ea"/>
                <a:cs typeface="+mn-cs"/>
              </a:rPr>
              <a:t> variable part attached to URL </a:t>
            </a:r>
            <a:r>
              <a:rPr lang="en-IN" sz="1200" b="1" kern="1200" dirty="0">
                <a:solidFill>
                  <a:schemeClr val="tx1"/>
                </a:solidFill>
                <a:effectLst/>
                <a:latin typeface="+mn-lt"/>
                <a:ea typeface="+mn-ea"/>
                <a:cs typeface="+mn-cs"/>
              </a:rPr>
              <a:t>‘/hello’</a:t>
            </a:r>
            <a:r>
              <a:rPr lang="en-IN"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Hence, if the </a:t>
            </a:r>
            <a:r>
              <a:rPr lang="en-IN" sz="1200" b="1" kern="1200" dirty="0">
                <a:solidFill>
                  <a:schemeClr val="tx1"/>
                </a:solidFill>
                <a:effectLst/>
                <a:latin typeface="+mn-lt"/>
                <a:ea typeface="+mn-ea"/>
                <a:cs typeface="+mn-cs"/>
              </a:rPr>
              <a:t>http://localhost:5000/hello/AI</a:t>
            </a:r>
            <a:r>
              <a:rPr lang="en-IN" sz="1200" kern="1200" dirty="0">
                <a:solidFill>
                  <a:schemeClr val="tx1"/>
                </a:solidFill>
                <a:effectLst/>
                <a:latin typeface="+mn-lt"/>
                <a:ea typeface="+mn-ea"/>
                <a:cs typeface="+mn-cs"/>
              </a:rPr>
              <a:t> is entered as a </a:t>
            </a:r>
            <a:r>
              <a:rPr lang="en-IN" sz="1200" b="1" kern="1200" dirty="0">
                <a:solidFill>
                  <a:schemeClr val="tx1"/>
                </a:solidFill>
                <a:effectLst/>
                <a:latin typeface="+mn-lt"/>
                <a:ea typeface="+mn-ea"/>
                <a:cs typeface="+mn-cs"/>
              </a:rPr>
              <a:t>URL</a:t>
            </a:r>
            <a:r>
              <a:rPr lang="en-IN" sz="1200" kern="1200" dirty="0">
                <a:solidFill>
                  <a:schemeClr val="tx1"/>
                </a:solidFill>
                <a:effectLst/>
                <a:latin typeface="+mn-lt"/>
                <a:ea typeface="+mn-ea"/>
                <a:cs typeface="+mn-cs"/>
              </a:rPr>
              <a:t> in the browser, </a:t>
            </a:r>
            <a:r>
              <a:rPr lang="en-IN" sz="1200" b="1" kern="1200" dirty="0">
                <a:solidFill>
                  <a:schemeClr val="tx1"/>
                </a:solidFill>
                <a:effectLst/>
                <a:latin typeface="+mn-lt"/>
                <a:ea typeface="+mn-ea"/>
                <a:cs typeface="+mn-cs"/>
              </a:rPr>
              <a:t>‘AI’</a:t>
            </a:r>
            <a:r>
              <a:rPr lang="en-IN" sz="1200" kern="1200" dirty="0">
                <a:solidFill>
                  <a:schemeClr val="tx1"/>
                </a:solidFill>
                <a:effectLst/>
                <a:latin typeface="+mn-lt"/>
                <a:ea typeface="+mn-ea"/>
                <a:cs typeface="+mn-cs"/>
              </a:rPr>
              <a:t> will be supplied to </a:t>
            </a:r>
            <a:r>
              <a:rPr lang="en-IN" sz="1200" b="1" kern="1200" dirty="0">
                <a:solidFill>
                  <a:schemeClr val="tx1"/>
                </a:solidFill>
                <a:effectLst/>
                <a:latin typeface="+mn-lt"/>
                <a:ea typeface="+mn-ea"/>
                <a:cs typeface="+mn-cs"/>
              </a:rPr>
              <a:t>hello()</a:t>
            </a:r>
            <a:r>
              <a:rPr lang="en-IN" sz="1200" kern="1200" dirty="0">
                <a:solidFill>
                  <a:schemeClr val="tx1"/>
                </a:solidFill>
                <a:effectLst/>
                <a:latin typeface="+mn-lt"/>
                <a:ea typeface="+mn-ea"/>
                <a:cs typeface="+mn-cs"/>
              </a:rPr>
              <a:t> function as argument.</a:t>
            </a:r>
          </a:p>
          <a:p>
            <a:endParaRPr lang="en-IN" dirty="0"/>
          </a:p>
          <a:p>
            <a:endParaRPr lang="en-IN" dirty="0"/>
          </a:p>
        </p:txBody>
      </p:sp>
      <p:sp>
        <p:nvSpPr>
          <p:cNvPr id="4" name="Slide Number Placeholder 3"/>
          <p:cNvSpPr>
            <a:spLocks noGrp="1"/>
          </p:cNvSpPr>
          <p:nvPr>
            <p:ph type="sldNum" sz="quarter" idx="5"/>
          </p:nvPr>
        </p:nvSpPr>
        <p:spPr/>
        <p:txBody>
          <a:bodyPr/>
          <a:lstStyle/>
          <a:p>
            <a:fld id="{159E7F8D-0C6B-477E-BCC7-A82A2DFFDFF7}" type="slidenum">
              <a:rPr lang="en-IN" smtClean="0"/>
              <a:t>16</a:t>
            </a:fld>
            <a:endParaRPr lang="en-IN"/>
          </a:p>
        </p:txBody>
      </p:sp>
    </p:spTree>
    <p:extLst>
      <p:ext uri="{BB962C8B-B14F-4D97-AF65-F5344CB8AC3E}">
        <p14:creationId xmlns:p14="http://schemas.microsoft.com/office/powerpoint/2010/main" val="2067575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Http protocol is the foundation of data communication in world wide web.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Different methods of data retrieval from specified URL are defined in this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By default, the Flask route responds to the </a:t>
            </a:r>
            <a:r>
              <a:rPr lang="en-IN" sz="1200" b="1" kern="1200" dirty="0">
                <a:solidFill>
                  <a:schemeClr val="tx1"/>
                </a:solidFill>
                <a:effectLst/>
                <a:latin typeface="+mn-lt"/>
                <a:ea typeface="+mn-ea"/>
                <a:cs typeface="+mn-cs"/>
              </a:rPr>
              <a:t>GET</a:t>
            </a:r>
            <a:r>
              <a:rPr lang="en-IN" sz="1200" kern="1200" dirty="0">
                <a:solidFill>
                  <a:schemeClr val="tx1"/>
                </a:solidFill>
                <a:effectLst/>
                <a:latin typeface="+mn-lt"/>
                <a:ea typeface="+mn-ea"/>
                <a:cs typeface="+mn-cs"/>
              </a:rPr>
              <a:t> requests. However, this preference can be altered by providing methods argument to </a:t>
            </a:r>
            <a:r>
              <a:rPr lang="en-IN" sz="1200" b="1" kern="1200" dirty="0">
                <a:solidFill>
                  <a:schemeClr val="tx1"/>
                </a:solidFill>
                <a:effectLst/>
                <a:latin typeface="+mn-lt"/>
                <a:ea typeface="+mn-ea"/>
                <a:cs typeface="+mn-cs"/>
              </a:rPr>
              <a:t>route()</a:t>
            </a:r>
            <a:r>
              <a:rPr lang="en-IN" sz="1200" kern="1200" dirty="0">
                <a:solidFill>
                  <a:schemeClr val="tx1"/>
                </a:solidFill>
                <a:effectLst/>
                <a:latin typeface="+mn-lt"/>
                <a:ea typeface="+mn-ea"/>
                <a:cs typeface="+mn-cs"/>
              </a:rPr>
              <a:t> decorator.</a:t>
            </a:r>
          </a:p>
          <a:p>
            <a:endParaRPr lang="en-IN" dirty="0"/>
          </a:p>
        </p:txBody>
      </p:sp>
      <p:sp>
        <p:nvSpPr>
          <p:cNvPr id="4" name="Slide Number Placeholder 3"/>
          <p:cNvSpPr>
            <a:spLocks noGrp="1"/>
          </p:cNvSpPr>
          <p:nvPr>
            <p:ph type="sldNum" sz="quarter" idx="5"/>
          </p:nvPr>
        </p:nvSpPr>
        <p:spPr/>
        <p:txBody>
          <a:bodyPr/>
          <a:lstStyle/>
          <a:p>
            <a:fld id="{159E7F8D-0C6B-477E-BCC7-A82A2DFFDFF7}" type="slidenum">
              <a:rPr lang="en-IN" smtClean="0"/>
              <a:t>28</a:t>
            </a:fld>
            <a:endParaRPr lang="en-IN"/>
          </a:p>
        </p:txBody>
      </p:sp>
    </p:spTree>
    <p:extLst>
      <p:ext uri="{BB962C8B-B14F-4D97-AF65-F5344CB8AC3E}">
        <p14:creationId xmlns:p14="http://schemas.microsoft.com/office/powerpoint/2010/main" val="236026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D0DE-BB72-4413-8683-CEFE55B11D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922B903-599A-434C-A669-CC80A405A9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F865D9A-ABC1-4F1F-AE16-6F7B05646DAF}"/>
              </a:ext>
            </a:extLst>
          </p:cNvPr>
          <p:cNvSpPr>
            <a:spLocks noGrp="1"/>
          </p:cNvSpPr>
          <p:nvPr>
            <p:ph type="dt" sz="half" idx="10"/>
          </p:nvPr>
        </p:nvSpPr>
        <p:spPr/>
        <p:txBody>
          <a:bodyPr/>
          <a:lstStyle/>
          <a:p>
            <a:fld id="{6EE1DE0B-8ED9-49C0-8368-517C7B7D1AE3}" type="datetimeFigureOut">
              <a:rPr lang="en-IN" smtClean="0"/>
              <a:t>20-02-2024</a:t>
            </a:fld>
            <a:endParaRPr lang="en-IN"/>
          </a:p>
        </p:txBody>
      </p:sp>
      <p:sp>
        <p:nvSpPr>
          <p:cNvPr id="5" name="Footer Placeholder 4">
            <a:extLst>
              <a:ext uri="{FF2B5EF4-FFF2-40B4-BE49-F238E27FC236}">
                <a16:creationId xmlns:a16="http://schemas.microsoft.com/office/drawing/2014/main" id="{BC39EB73-B7B3-4AB7-89EB-36E740B404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4FC6E7-417E-4946-8E92-5BFDD984A7D7}"/>
              </a:ext>
            </a:extLst>
          </p:cNvPr>
          <p:cNvSpPr>
            <a:spLocks noGrp="1"/>
          </p:cNvSpPr>
          <p:nvPr>
            <p:ph type="sldNum" sz="quarter" idx="12"/>
          </p:nvPr>
        </p:nvSpPr>
        <p:spPr/>
        <p:txBody>
          <a:bodyPr/>
          <a:lstStyle/>
          <a:p>
            <a:fld id="{0006BC66-391F-48BE-BB0D-E5CBB5E41EB2}" type="slidenum">
              <a:rPr lang="en-IN" smtClean="0"/>
              <a:t>‹#›</a:t>
            </a:fld>
            <a:endParaRPr lang="en-IN"/>
          </a:p>
        </p:txBody>
      </p:sp>
    </p:spTree>
    <p:extLst>
      <p:ext uri="{BB962C8B-B14F-4D97-AF65-F5344CB8AC3E}">
        <p14:creationId xmlns:p14="http://schemas.microsoft.com/office/powerpoint/2010/main" val="4142999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0216-E060-40D0-9F40-AB65E7C81EB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6EA33F-105B-40F9-A557-2510CBE669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3FBD51-5E85-4546-8F95-6A189D128B49}"/>
              </a:ext>
            </a:extLst>
          </p:cNvPr>
          <p:cNvSpPr>
            <a:spLocks noGrp="1"/>
          </p:cNvSpPr>
          <p:nvPr>
            <p:ph type="dt" sz="half" idx="10"/>
          </p:nvPr>
        </p:nvSpPr>
        <p:spPr/>
        <p:txBody>
          <a:bodyPr/>
          <a:lstStyle/>
          <a:p>
            <a:fld id="{6EE1DE0B-8ED9-49C0-8368-517C7B7D1AE3}" type="datetimeFigureOut">
              <a:rPr lang="en-IN" smtClean="0"/>
              <a:t>20-02-2024</a:t>
            </a:fld>
            <a:endParaRPr lang="en-IN"/>
          </a:p>
        </p:txBody>
      </p:sp>
      <p:sp>
        <p:nvSpPr>
          <p:cNvPr id="5" name="Footer Placeholder 4">
            <a:extLst>
              <a:ext uri="{FF2B5EF4-FFF2-40B4-BE49-F238E27FC236}">
                <a16:creationId xmlns:a16="http://schemas.microsoft.com/office/drawing/2014/main" id="{9C69C594-CC53-45C3-B26A-CBB1ABFC28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82E88E-AB4E-4A7E-B7E4-8455C032A89E}"/>
              </a:ext>
            </a:extLst>
          </p:cNvPr>
          <p:cNvSpPr>
            <a:spLocks noGrp="1"/>
          </p:cNvSpPr>
          <p:nvPr>
            <p:ph type="sldNum" sz="quarter" idx="12"/>
          </p:nvPr>
        </p:nvSpPr>
        <p:spPr/>
        <p:txBody>
          <a:bodyPr/>
          <a:lstStyle/>
          <a:p>
            <a:fld id="{0006BC66-391F-48BE-BB0D-E5CBB5E41EB2}" type="slidenum">
              <a:rPr lang="en-IN" smtClean="0"/>
              <a:t>‹#›</a:t>
            </a:fld>
            <a:endParaRPr lang="en-IN"/>
          </a:p>
        </p:txBody>
      </p:sp>
    </p:spTree>
    <p:extLst>
      <p:ext uri="{BB962C8B-B14F-4D97-AF65-F5344CB8AC3E}">
        <p14:creationId xmlns:p14="http://schemas.microsoft.com/office/powerpoint/2010/main" val="2694760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4C3C77-25B9-4DAA-852C-82CC27ED9F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C11619-234F-4499-87F2-12C601A2A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CC8106-C477-4525-B156-FF7C1FDF2024}"/>
              </a:ext>
            </a:extLst>
          </p:cNvPr>
          <p:cNvSpPr>
            <a:spLocks noGrp="1"/>
          </p:cNvSpPr>
          <p:nvPr>
            <p:ph type="dt" sz="half" idx="10"/>
          </p:nvPr>
        </p:nvSpPr>
        <p:spPr/>
        <p:txBody>
          <a:bodyPr/>
          <a:lstStyle/>
          <a:p>
            <a:fld id="{6EE1DE0B-8ED9-49C0-8368-517C7B7D1AE3}" type="datetimeFigureOut">
              <a:rPr lang="en-IN" smtClean="0"/>
              <a:t>20-02-2024</a:t>
            </a:fld>
            <a:endParaRPr lang="en-IN"/>
          </a:p>
        </p:txBody>
      </p:sp>
      <p:sp>
        <p:nvSpPr>
          <p:cNvPr id="5" name="Footer Placeholder 4">
            <a:extLst>
              <a:ext uri="{FF2B5EF4-FFF2-40B4-BE49-F238E27FC236}">
                <a16:creationId xmlns:a16="http://schemas.microsoft.com/office/drawing/2014/main" id="{1621766F-5AC0-4586-BD6E-368D53A4EF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AC5B40-E334-4CC8-9355-89775858BC9B}"/>
              </a:ext>
            </a:extLst>
          </p:cNvPr>
          <p:cNvSpPr>
            <a:spLocks noGrp="1"/>
          </p:cNvSpPr>
          <p:nvPr>
            <p:ph type="sldNum" sz="quarter" idx="12"/>
          </p:nvPr>
        </p:nvSpPr>
        <p:spPr/>
        <p:txBody>
          <a:bodyPr/>
          <a:lstStyle/>
          <a:p>
            <a:fld id="{0006BC66-391F-48BE-BB0D-E5CBB5E41EB2}" type="slidenum">
              <a:rPr lang="en-IN" smtClean="0"/>
              <a:t>‹#›</a:t>
            </a:fld>
            <a:endParaRPr lang="en-IN"/>
          </a:p>
        </p:txBody>
      </p:sp>
    </p:spTree>
    <p:extLst>
      <p:ext uri="{BB962C8B-B14F-4D97-AF65-F5344CB8AC3E}">
        <p14:creationId xmlns:p14="http://schemas.microsoft.com/office/powerpoint/2010/main" val="94320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EDAD-7034-4D90-9272-14439853D5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029D66-D8F4-4D79-A0A5-6EC7395E33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F4A2D5-89AF-4116-8840-038F0A50A7DA}"/>
              </a:ext>
            </a:extLst>
          </p:cNvPr>
          <p:cNvSpPr>
            <a:spLocks noGrp="1"/>
          </p:cNvSpPr>
          <p:nvPr>
            <p:ph type="dt" sz="half" idx="10"/>
          </p:nvPr>
        </p:nvSpPr>
        <p:spPr/>
        <p:txBody>
          <a:bodyPr/>
          <a:lstStyle/>
          <a:p>
            <a:fld id="{6EE1DE0B-8ED9-49C0-8368-517C7B7D1AE3}" type="datetimeFigureOut">
              <a:rPr lang="en-IN" smtClean="0"/>
              <a:t>20-02-2024</a:t>
            </a:fld>
            <a:endParaRPr lang="en-IN"/>
          </a:p>
        </p:txBody>
      </p:sp>
      <p:sp>
        <p:nvSpPr>
          <p:cNvPr id="5" name="Footer Placeholder 4">
            <a:extLst>
              <a:ext uri="{FF2B5EF4-FFF2-40B4-BE49-F238E27FC236}">
                <a16:creationId xmlns:a16="http://schemas.microsoft.com/office/drawing/2014/main" id="{EC6DA806-4F92-41EE-9EB7-BFFDDCDB41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D7733C-40B7-4D18-AB3D-8F1511325A83}"/>
              </a:ext>
            </a:extLst>
          </p:cNvPr>
          <p:cNvSpPr>
            <a:spLocks noGrp="1"/>
          </p:cNvSpPr>
          <p:nvPr>
            <p:ph type="sldNum" sz="quarter" idx="12"/>
          </p:nvPr>
        </p:nvSpPr>
        <p:spPr/>
        <p:txBody>
          <a:bodyPr/>
          <a:lstStyle/>
          <a:p>
            <a:fld id="{0006BC66-391F-48BE-BB0D-E5CBB5E41EB2}" type="slidenum">
              <a:rPr lang="en-IN" smtClean="0"/>
              <a:t>‹#›</a:t>
            </a:fld>
            <a:endParaRPr lang="en-IN"/>
          </a:p>
        </p:txBody>
      </p:sp>
    </p:spTree>
    <p:extLst>
      <p:ext uri="{BB962C8B-B14F-4D97-AF65-F5344CB8AC3E}">
        <p14:creationId xmlns:p14="http://schemas.microsoft.com/office/powerpoint/2010/main" val="115266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2D92-EF12-4DB8-9132-10B2663F47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EB3F7D2-9162-4168-B1EF-96338CD308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2C68B4-ACA4-47B7-82A2-F405A9C78CF2}"/>
              </a:ext>
            </a:extLst>
          </p:cNvPr>
          <p:cNvSpPr>
            <a:spLocks noGrp="1"/>
          </p:cNvSpPr>
          <p:nvPr>
            <p:ph type="dt" sz="half" idx="10"/>
          </p:nvPr>
        </p:nvSpPr>
        <p:spPr/>
        <p:txBody>
          <a:bodyPr/>
          <a:lstStyle/>
          <a:p>
            <a:fld id="{6EE1DE0B-8ED9-49C0-8368-517C7B7D1AE3}" type="datetimeFigureOut">
              <a:rPr lang="en-IN" smtClean="0"/>
              <a:t>20-02-2024</a:t>
            </a:fld>
            <a:endParaRPr lang="en-IN"/>
          </a:p>
        </p:txBody>
      </p:sp>
      <p:sp>
        <p:nvSpPr>
          <p:cNvPr id="5" name="Footer Placeholder 4">
            <a:extLst>
              <a:ext uri="{FF2B5EF4-FFF2-40B4-BE49-F238E27FC236}">
                <a16:creationId xmlns:a16="http://schemas.microsoft.com/office/drawing/2014/main" id="{30111B80-C5F7-405C-931F-FDBD7F5FDD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039815-081E-459D-A43E-738F169A9E69}"/>
              </a:ext>
            </a:extLst>
          </p:cNvPr>
          <p:cNvSpPr>
            <a:spLocks noGrp="1"/>
          </p:cNvSpPr>
          <p:nvPr>
            <p:ph type="sldNum" sz="quarter" idx="12"/>
          </p:nvPr>
        </p:nvSpPr>
        <p:spPr/>
        <p:txBody>
          <a:bodyPr/>
          <a:lstStyle/>
          <a:p>
            <a:fld id="{0006BC66-391F-48BE-BB0D-E5CBB5E41EB2}" type="slidenum">
              <a:rPr lang="en-IN" smtClean="0"/>
              <a:t>‹#›</a:t>
            </a:fld>
            <a:endParaRPr lang="en-IN"/>
          </a:p>
        </p:txBody>
      </p:sp>
    </p:spTree>
    <p:extLst>
      <p:ext uri="{BB962C8B-B14F-4D97-AF65-F5344CB8AC3E}">
        <p14:creationId xmlns:p14="http://schemas.microsoft.com/office/powerpoint/2010/main" val="2539810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1708-526B-4AAD-A6F5-E0019438FD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9D674B-1963-423F-AE45-14F1F8D22E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B81B07-6EE8-4BCD-80BB-93D0D7A107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B2101C-CE7C-4C7E-824C-558C19562CDB}"/>
              </a:ext>
            </a:extLst>
          </p:cNvPr>
          <p:cNvSpPr>
            <a:spLocks noGrp="1"/>
          </p:cNvSpPr>
          <p:nvPr>
            <p:ph type="dt" sz="half" idx="10"/>
          </p:nvPr>
        </p:nvSpPr>
        <p:spPr/>
        <p:txBody>
          <a:bodyPr/>
          <a:lstStyle/>
          <a:p>
            <a:fld id="{6EE1DE0B-8ED9-49C0-8368-517C7B7D1AE3}" type="datetimeFigureOut">
              <a:rPr lang="en-IN" smtClean="0"/>
              <a:t>20-02-2024</a:t>
            </a:fld>
            <a:endParaRPr lang="en-IN"/>
          </a:p>
        </p:txBody>
      </p:sp>
      <p:sp>
        <p:nvSpPr>
          <p:cNvPr id="6" name="Footer Placeholder 5">
            <a:extLst>
              <a:ext uri="{FF2B5EF4-FFF2-40B4-BE49-F238E27FC236}">
                <a16:creationId xmlns:a16="http://schemas.microsoft.com/office/drawing/2014/main" id="{F88105AF-80FC-41B2-A625-9EC09645AB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2506CF-801B-4161-A277-DD106ABAC15A}"/>
              </a:ext>
            </a:extLst>
          </p:cNvPr>
          <p:cNvSpPr>
            <a:spLocks noGrp="1"/>
          </p:cNvSpPr>
          <p:nvPr>
            <p:ph type="sldNum" sz="quarter" idx="12"/>
          </p:nvPr>
        </p:nvSpPr>
        <p:spPr/>
        <p:txBody>
          <a:bodyPr/>
          <a:lstStyle/>
          <a:p>
            <a:fld id="{0006BC66-391F-48BE-BB0D-E5CBB5E41EB2}" type="slidenum">
              <a:rPr lang="en-IN" smtClean="0"/>
              <a:t>‹#›</a:t>
            </a:fld>
            <a:endParaRPr lang="en-IN"/>
          </a:p>
        </p:txBody>
      </p:sp>
    </p:spTree>
    <p:extLst>
      <p:ext uri="{BB962C8B-B14F-4D97-AF65-F5344CB8AC3E}">
        <p14:creationId xmlns:p14="http://schemas.microsoft.com/office/powerpoint/2010/main" val="1847182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8E02C-2507-46F0-9F13-42C07DB8AC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765FC5-2CA2-4713-9503-B726BD8CB2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94B8E1-414C-4C8D-A239-5A3611C6B9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E0BF9DD-44A6-44F0-B0CA-48366DAF1E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D7760C-DAC2-4109-945A-72F1487547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B2B53F-FEB0-4C96-AB77-244270E86DFE}"/>
              </a:ext>
            </a:extLst>
          </p:cNvPr>
          <p:cNvSpPr>
            <a:spLocks noGrp="1"/>
          </p:cNvSpPr>
          <p:nvPr>
            <p:ph type="dt" sz="half" idx="10"/>
          </p:nvPr>
        </p:nvSpPr>
        <p:spPr/>
        <p:txBody>
          <a:bodyPr/>
          <a:lstStyle/>
          <a:p>
            <a:fld id="{6EE1DE0B-8ED9-49C0-8368-517C7B7D1AE3}" type="datetimeFigureOut">
              <a:rPr lang="en-IN" smtClean="0"/>
              <a:t>20-02-2024</a:t>
            </a:fld>
            <a:endParaRPr lang="en-IN"/>
          </a:p>
        </p:txBody>
      </p:sp>
      <p:sp>
        <p:nvSpPr>
          <p:cNvPr id="8" name="Footer Placeholder 7">
            <a:extLst>
              <a:ext uri="{FF2B5EF4-FFF2-40B4-BE49-F238E27FC236}">
                <a16:creationId xmlns:a16="http://schemas.microsoft.com/office/drawing/2014/main" id="{1512F9B0-3117-47A6-821B-7D834C86CAF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CAFDC33-525B-4DFB-8388-689DA4899B2D}"/>
              </a:ext>
            </a:extLst>
          </p:cNvPr>
          <p:cNvSpPr>
            <a:spLocks noGrp="1"/>
          </p:cNvSpPr>
          <p:nvPr>
            <p:ph type="sldNum" sz="quarter" idx="12"/>
          </p:nvPr>
        </p:nvSpPr>
        <p:spPr/>
        <p:txBody>
          <a:bodyPr/>
          <a:lstStyle/>
          <a:p>
            <a:fld id="{0006BC66-391F-48BE-BB0D-E5CBB5E41EB2}" type="slidenum">
              <a:rPr lang="en-IN" smtClean="0"/>
              <a:t>‹#›</a:t>
            </a:fld>
            <a:endParaRPr lang="en-IN"/>
          </a:p>
        </p:txBody>
      </p:sp>
    </p:spTree>
    <p:extLst>
      <p:ext uri="{BB962C8B-B14F-4D97-AF65-F5344CB8AC3E}">
        <p14:creationId xmlns:p14="http://schemas.microsoft.com/office/powerpoint/2010/main" val="1369726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3D8F-B99F-44F5-AFB9-8395D74F08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C4F9081-631B-4452-98B6-9B1EBCEB0691}"/>
              </a:ext>
            </a:extLst>
          </p:cNvPr>
          <p:cNvSpPr>
            <a:spLocks noGrp="1"/>
          </p:cNvSpPr>
          <p:nvPr>
            <p:ph type="dt" sz="half" idx="10"/>
          </p:nvPr>
        </p:nvSpPr>
        <p:spPr/>
        <p:txBody>
          <a:bodyPr/>
          <a:lstStyle/>
          <a:p>
            <a:fld id="{6EE1DE0B-8ED9-49C0-8368-517C7B7D1AE3}" type="datetimeFigureOut">
              <a:rPr lang="en-IN" smtClean="0"/>
              <a:t>20-02-2024</a:t>
            </a:fld>
            <a:endParaRPr lang="en-IN"/>
          </a:p>
        </p:txBody>
      </p:sp>
      <p:sp>
        <p:nvSpPr>
          <p:cNvPr id="4" name="Footer Placeholder 3">
            <a:extLst>
              <a:ext uri="{FF2B5EF4-FFF2-40B4-BE49-F238E27FC236}">
                <a16:creationId xmlns:a16="http://schemas.microsoft.com/office/drawing/2014/main" id="{915A67CF-8F25-45CA-A0CF-58B1BF0C23B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A36D153-9A81-4E78-A0E2-7F170856A14B}"/>
              </a:ext>
            </a:extLst>
          </p:cNvPr>
          <p:cNvSpPr>
            <a:spLocks noGrp="1"/>
          </p:cNvSpPr>
          <p:nvPr>
            <p:ph type="sldNum" sz="quarter" idx="12"/>
          </p:nvPr>
        </p:nvSpPr>
        <p:spPr/>
        <p:txBody>
          <a:bodyPr/>
          <a:lstStyle/>
          <a:p>
            <a:fld id="{0006BC66-391F-48BE-BB0D-E5CBB5E41EB2}" type="slidenum">
              <a:rPr lang="en-IN" smtClean="0"/>
              <a:t>‹#›</a:t>
            </a:fld>
            <a:endParaRPr lang="en-IN"/>
          </a:p>
        </p:txBody>
      </p:sp>
    </p:spTree>
    <p:extLst>
      <p:ext uri="{BB962C8B-B14F-4D97-AF65-F5344CB8AC3E}">
        <p14:creationId xmlns:p14="http://schemas.microsoft.com/office/powerpoint/2010/main" val="324016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7FC84-3017-4D62-8225-B9004FFB321A}"/>
              </a:ext>
            </a:extLst>
          </p:cNvPr>
          <p:cNvSpPr>
            <a:spLocks noGrp="1"/>
          </p:cNvSpPr>
          <p:nvPr>
            <p:ph type="dt" sz="half" idx="10"/>
          </p:nvPr>
        </p:nvSpPr>
        <p:spPr/>
        <p:txBody>
          <a:bodyPr/>
          <a:lstStyle/>
          <a:p>
            <a:fld id="{6EE1DE0B-8ED9-49C0-8368-517C7B7D1AE3}" type="datetimeFigureOut">
              <a:rPr lang="en-IN" smtClean="0"/>
              <a:t>20-02-2024</a:t>
            </a:fld>
            <a:endParaRPr lang="en-IN"/>
          </a:p>
        </p:txBody>
      </p:sp>
      <p:sp>
        <p:nvSpPr>
          <p:cNvPr id="3" name="Footer Placeholder 2">
            <a:extLst>
              <a:ext uri="{FF2B5EF4-FFF2-40B4-BE49-F238E27FC236}">
                <a16:creationId xmlns:a16="http://schemas.microsoft.com/office/drawing/2014/main" id="{DF0FE802-1B99-41B1-9BEC-0A76D9EE8C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D6A6D92-58E5-4E94-9229-915FA9E7C832}"/>
              </a:ext>
            </a:extLst>
          </p:cNvPr>
          <p:cNvSpPr>
            <a:spLocks noGrp="1"/>
          </p:cNvSpPr>
          <p:nvPr>
            <p:ph type="sldNum" sz="quarter" idx="12"/>
          </p:nvPr>
        </p:nvSpPr>
        <p:spPr/>
        <p:txBody>
          <a:bodyPr/>
          <a:lstStyle/>
          <a:p>
            <a:fld id="{0006BC66-391F-48BE-BB0D-E5CBB5E41EB2}" type="slidenum">
              <a:rPr lang="en-IN" smtClean="0"/>
              <a:t>‹#›</a:t>
            </a:fld>
            <a:endParaRPr lang="en-IN"/>
          </a:p>
        </p:txBody>
      </p:sp>
    </p:spTree>
    <p:extLst>
      <p:ext uri="{BB962C8B-B14F-4D97-AF65-F5344CB8AC3E}">
        <p14:creationId xmlns:p14="http://schemas.microsoft.com/office/powerpoint/2010/main" val="1603370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4627F-5EEC-4C40-9B2F-46C7F62B8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A4A1F0-9CBF-409E-81DD-F9EEE79BF8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32E819A-648E-4620-8D0A-AEBF5373C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864B3-24C7-4983-9EC5-870BA71D0C35}"/>
              </a:ext>
            </a:extLst>
          </p:cNvPr>
          <p:cNvSpPr>
            <a:spLocks noGrp="1"/>
          </p:cNvSpPr>
          <p:nvPr>
            <p:ph type="dt" sz="half" idx="10"/>
          </p:nvPr>
        </p:nvSpPr>
        <p:spPr/>
        <p:txBody>
          <a:bodyPr/>
          <a:lstStyle/>
          <a:p>
            <a:fld id="{6EE1DE0B-8ED9-49C0-8368-517C7B7D1AE3}" type="datetimeFigureOut">
              <a:rPr lang="en-IN" smtClean="0"/>
              <a:t>20-02-2024</a:t>
            </a:fld>
            <a:endParaRPr lang="en-IN"/>
          </a:p>
        </p:txBody>
      </p:sp>
      <p:sp>
        <p:nvSpPr>
          <p:cNvPr id="6" name="Footer Placeholder 5">
            <a:extLst>
              <a:ext uri="{FF2B5EF4-FFF2-40B4-BE49-F238E27FC236}">
                <a16:creationId xmlns:a16="http://schemas.microsoft.com/office/drawing/2014/main" id="{3A525727-0E2C-4945-9BC7-C6126B896D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506F58-11A8-4099-BECE-0934B8B562A7}"/>
              </a:ext>
            </a:extLst>
          </p:cNvPr>
          <p:cNvSpPr>
            <a:spLocks noGrp="1"/>
          </p:cNvSpPr>
          <p:nvPr>
            <p:ph type="sldNum" sz="quarter" idx="12"/>
          </p:nvPr>
        </p:nvSpPr>
        <p:spPr/>
        <p:txBody>
          <a:bodyPr/>
          <a:lstStyle/>
          <a:p>
            <a:fld id="{0006BC66-391F-48BE-BB0D-E5CBB5E41EB2}" type="slidenum">
              <a:rPr lang="en-IN" smtClean="0"/>
              <a:t>‹#›</a:t>
            </a:fld>
            <a:endParaRPr lang="en-IN"/>
          </a:p>
        </p:txBody>
      </p:sp>
    </p:spTree>
    <p:extLst>
      <p:ext uri="{BB962C8B-B14F-4D97-AF65-F5344CB8AC3E}">
        <p14:creationId xmlns:p14="http://schemas.microsoft.com/office/powerpoint/2010/main" val="82071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8DC8-7FCA-4F3A-97EE-33D208BC38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372B295-CAE1-4DA3-9EE9-A36AAC39D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C177334-63D2-489E-A243-4FAA89D20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3215C3-D98E-48F7-A0A9-59E85F42A2B7}"/>
              </a:ext>
            </a:extLst>
          </p:cNvPr>
          <p:cNvSpPr>
            <a:spLocks noGrp="1"/>
          </p:cNvSpPr>
          <p:nvPr>
            <p:ph type="dt" sz="half" idx="10"/>
          </p:nvPr>
        </p:nvSpPr>
        <p:spPr/>
        <p:txBody>
          <a:bodyPr/>
          <a:lstStyle/>
          <a:p>
            <a:fld id="{6EE1DE0B-8ED9-49C0-8368-517C7B7D1AE3}" type="datetimeFigureOut">
              <a:rPr lang="en-IN" smtClean="0"/>
              <a:t>20-02-2024</a:t>
            </a:fld>
            <a:endParaRPr lang="en-IN"/>
          </a:p>
        </p:txBody>
      </p:sp>
      <p:sp>
        <p:nvSpPr>
          <p:cNvPr id="6" name="Footer Placeholder 5">
            <a:extLst>
              <a:ext uri="{FF2B5EF4-FFF2-40B4-BE49-F238E27FC236}">
                <a16:creationId xmlns:a16="http://schemas.microsoft.com/office/drawing/2014/main" id="{671C3B8D-7AA0-446B-A15E-25E7A95E39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B75ACA-426F-4D9C-89A0-8DB8306B444D}"/>
              </a:ext>
            </a:extLst>
          </p:cNvPr>
          <p:cNvSpPr>
            <a:spLocks noGrp="1"/>
          </p:cNvSpPr>
          <p:nvPr>
            <p:ph type="sldNum" sz="quarter" idx="12"/>
          </p:nvPr>
        </p:nvSpPr>
        <p:spPr/>
        <p:txBody>
          <a:bodyPr/>
          <a:lstStyle/>
          <a:p>
            <a:fld id="{0006BC66-391F-48BE-BB0D-E5CBB5E41EB2}" type="slidenum">
              <a:rPr lang="en-IN" smtClean="0"/>
              <a:t>‹#›</a:t>
            </a:fld>
            <a:endParaRPr lang="en-IN"/>
          </a:p>
        </p:txBody>
      </p:sp>
    </p:spTree>
    <p:extLst>
      <p:ext uri="{BB962C8B-B14F-4D97-AF65-F5344CB8AC3E}">
        <p14:creationId xmlns:p14="http://schemas.microsoft.com/office/powerpoint/2010/main" val="774519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C9CA5-5246-49A0-971F-57DD378076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229CAB-CECD-4E52-9895-260743D8B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BC1F20-F1DE-442B-8737-8A5840AB2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1DE0B-8ED9-49C0-8368-517C7B7D1AE3}" type="datetimeFigureOut">
              <a:rPr lang="en-IN" smtClean="0"/>
              <a:t>20-02-2024</a:t>
            </a:fld>
            <a:endParaRPr lang="en-IN"/>
          </a:p>
        </p:txBody>
      </p:sp>
      <p:sp>
        <p:nvSpPr>
          <p:cNvPr id="5" name="Footer Placeholder 4">
            <a:extLst>
              <a:ext uri="{FF2B5EF4-FFF2-40B4-BE49-F238E27FC236}">
                <a16:creationId xmlns:a16="http://schemas.microsoft.com/office/drawing/2014/main" id="{8F38C05F-D99C-4C63-A5B5-A7D7E6005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F9393DD-5009-471C-99E2-E7BFD9A463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6BC66-391F-48BE-BB0D-E5CBB5E41EB2}" type="slidenum">
              <a:rPr lang="en-IN" smtClean="0"/>
              <a:t>‹#›</a:t>
            </a:fld>
            <a:endParaRPr lang="en-IN"/>
          </a:p>
        </p:txBody>
      </p:sp>
    </p:spTree>
    <p:extLst>
      <p:ext uri="{BB962C8B-B14F-4D97-AF65-F5344CB8AC3E}">
        <p14:creationId xmlns:p14="http://schemas.microsoft.com/office/powerpoint/2010/main" val="8668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mqhxxeeTbu0" TargetMode="External"/><Relationship Id="rId2" Type="http://schemas.openxmlformats.org/officeDocument/2006/relationships/hyperlink" Target="https://www.youtube.com/watch?v=F7AK-WzpYdY" TargetMode="External"/><Relationship Id="rId1" Type="http://schemas.openxmlformats.org/officeDocument/2006/relationships/slideLayout" Target="../slideLayouts/slideLayout2.xml"/><Relationship Id="rId4" Type="http://schemas.openxmlformats.org/officeDocument/2006/relationships/hyperlink" Target="https://www.youtube.com/watch?v=Z1RJmh_Oqe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127.0.0.1:5000/user/admi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flask.palletsprojects.com/en/2.3.x/installation/#create-an-environmen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flask.palletsprojects.com/en/2.3.x/installation/#install-flask"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A25C5-A491-4DA5-A11D-E47336E72FA3}"/>
              </a:ext>
            </a:extLst>
          </p:cNvPr>
          <p:cNvSpPr>
            <a:spLocks noGrp="1"/>
          </p:cNvSpPr>
          <p:nvPr>
            <p:ph type="ctrTitle"/>
          </p:nvPr>
        </p:nvSpPr>
        <p:spPr/>
        <p:txBody>
          <a:bodyPr/>
          <a:lstStyle/>
          <a:p>
            <a:r>
              <a:rPr lang="en-IN" dirty="0"/>
              <a:t>FLASK</a:t>
            </a:r>
          </a:p>
        </p:txBody>
      </p:sp>
    </p:spTree>
    <p:extLst>
      <p:ext uri="{BB962C8B-B14F-4D97-AF65-F5344CB8AC3E}">
        <p14:creationId xmlns:p14="http://schemas.microsoft.com/office/powerpoint/2010/main" val="3529031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A621-AD61-4032-9154-1A889CBCFE84}"/>
              </a:ext>
            </a:extLst>
          </p:cNvPr>
          <p:cNvSpPr>
            <a:spLocks noGrp="1"/>
          </p:cNvSpPr>
          <p:nvPr>
            <p:ph type="title"/>
          </p:nvPr>
        </p:nvSpPr>
        <p:spPr>
          <a:xfrm>
            <a:off x="200890" y="169098"/>
            <a:ext cx="10515600" cy="1325563"/>
          </a:xfrm>
        </p:spPr>
        <p:txBody>
          <a:bodyPr/>
          <a:lstStyle/>
          <a:p>
            <a:r>
              <a:rPr lang="en-IN" b="1" dirty="0">
                <a:solidFill>
                  <a:srgbClr val="0000CC"/>
                </a:solidFill>
              </a:rPr>
              <a:t>First Program </a:t>
            </a:r>
          </a:p>
        </p:txBody>
      </p:sp>
      <p:sp>
        <p:nvSpPr>
          <p:cNvPr id="3" name="Content Placeholder 2">
            <a:extLst>
              <a:ext uri="{FF2B5EF4-FFF2-40B4-BE49-F238E27FC236}">
                <a16:creationId xmlns:a16="http://schemas.microsoft.com/office/drawing/2014/main" id="{B6BC8EB7-8F94-4D79-8155-7C0BC99DD180}"/>
              </a:ext>
            </a:extLst>
          </p:cNvPr>
          <p:cNvSpPr>
            <a:spLocks noGrp="1"/>
          </p:cNvSpPr>
          <p:nvPr>
            <p:ph idx="1"/>
          </p:nvPr>
        </p:nvSpPr>
        <p:spPr>
          <a:xfrm>
            <a:off x="200890" y="1621849"/>
            <a:ext cx="11686309" cy="4871026"/>
          </a:xfrm>
        </p:spPr>
        <p:txBody>
          <a:bodyPr>
            <a:normAutofit/>
          </a:bodyPr>
          <a:lstStyle/>
          <a:p>
            <a:r>
              <a:rPr lang="en-IN" dirty="0"/>
              <a:t>In order to test </a:t>
            </a:r>
            <a:r>
              <a:rPr lang="en-IN" b="1" dirty="0"/>
              <a:t>Flask</a:t>
            </a:r>
            <a:r>
              <a:rPr lang="en-IN" dirty="0"/>
              <a:t> installation, type the following code in the editor as </a:t>
            </a:r>
            <a:r>
              <a:rPr lang="en-IN" b="1" dirty="0"/>
              <a:t>Hello.py</a:t>
            </a:r>
            <a:endParaRPr lang="en-IN" dirty="0"/>
          </a:p>
          <a:p>
            <a:r>
              <a:rPr lang="en-IN" dirty="0"/>
              <a:t>Testing the flask installing</a:t>
            </a:r>
          </a:p>
          <a:p>
            <a:r>
              <a:rPr lang="en-IN" dirty="0"/>
              <a:t>Simple program: app.py</a:t>
            </a:r>
          </a:p>
          <a:p>
            <a:endParaRPr lang="en-US" dirty="0"/>
          </a:p>
        </p:txBody>
      </p:sp>
      <p:sp>
        <p:nvSpPr>
          <p:cNvPr id="5" name="Rectangle 2">
            <a:extLst>
              <a:ext uri="{FF2B5EF4-FFF2-40B4-BE49-F238E27FC236}">
                <a16:creationId xmlns:a16="http://schemas.microsoft.com/office/drawing/2014/main" id="{2B90F8E6-C333-9D0D-B2AB-650856CB05B3}"/>
              </a:ext>
            </a:extLst>
          </p:cNvPr>
          <p:cNvSpPr>
            <a:spLocks noChangeArrowheads="1"/>
          </p:cNvSpPr>
          <p:nvPr/>
        </p:nvSpPr>
        <p:spPr bwMode="auto">
          <a:xfrm>
            <a:off x="838200" y="3780364"/>
            <a:ext cx="10799618" cy="258532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F8E6D"/>
                </a:solidFill>
                <a:effectLst/>
                <a:latin typeface="JetBrains Mono"/>
              </a:rPr>
              <a:t>from </a:t>
            </a:r>
            <a:r>
              <a:rPr kumimoji="0" lang="en-US" altLang="en-US" b="0" i="0" u="none" strike="noStrike" cap="none" normalizeH="0" baseline="0" dirty="0">
                <a:ln>
                  <a:noFill/>
                </a:ln>
                <a:solidFill>
                  <a:srgbClr val="BCBEC4"/>
                </a:solidFill>
                <a:effectLst/>
                <a:latin typeface="JetBrains Mono"/>
              </a:rPr>
              <a:t>flask </a:t>
            </a:r>
            <a:r>
              <a:rPr kumimoji="0" lang="en-US" altLang="en-US" b="0" i="0" u="none" strike="noStrike" cap="none" normalizeH="0" baseline="0" dirty="0">
                <a:ln>
                  <a:noFill/>
                </a:ln>
                <a:solidFill>
                  <a:srgbClr val="CF8E6D"/>
                </a:solidFill>
                <a:effectLst/>
                <a:latin typeface="JetBrains Mono"/>
              </a:rPr>
              <a:t>import </a:t>
            </a:r>
            <a:r>
              <a:rPr kumimoji="0" lang="en-US" altLang="en-US" b="0" i="0" u="none" strike="noStrike" cap="none" normalizeH="0" baseline="0" dirty="0">
                <a:ln>
                  <a:noFill/>
                </a:ln>
                <a:solidFill>
                  <a:srgbClr val="BCBEC4"/>
                </a:solidFill>
                <a:effectLst/>
                <a:latin typeface="JetBrains Mono"/>
              </a:rPr>
              <a:t>Flask </a:t>
            </a:r>
            <a:r>
              <a:rPr kumimoji="0" lang="en-US" altLang="en-US" b="0" i="0" u="none" strike="noStrike" cap="none" normalizeH="0" baseline="0" dirty="0">
                <a:ln>
                  <a:noFill/>
                </a:ln>
                <a:solidFill>
                  <a:srgbClr val="7A7E85"/>
                </a:solidFill>
                <a:effectLst/>
                <a:latin typeface="JetBrains Mono"/>
              </a:rPr>
              <a:t># we imported the Flask class. An instance of this class will be our WSGI application </a:t>
            </a: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a:ln>
                  <a:noFill/>
                </a:ln>
                <a:solidFill>
                  <a:srgbClr val="BCBEC4"/>
                </a:solidFill>
                <a:effectLst/>
                <a:latin typeface="JetBrains Mono"/>
              </a:rPr>
              <a:t>app = Flask(__name__) </a:t>
            </a:r>
            <a:r>
              <a:rPr kumimoji="0" lang="en-US" altLang="en-US" b="0" i="0" u="none" strike="noStrike" cap="none" normalizeH="0" baseline="0" dirty="0">
                <a:ln>
                  <a:noFill/>
                </a:ln>
                <a:solidFill>
                  <a:srgbClr val="7A7E85"/>
                </a:solidFill>
                <a:effectLst/>
                <a:latin typeface="JetBrains Mono"/>
              </a:rPr>
              <a:t>#creating the Flask class object </a:t>
            </a:r>
            <a:br>
              <a:rPr kumimoji="0" lang="en-US" altLang="en-US" b="0" i="0" u="none" strike="noStrike" cap="none" normalizeH="0" baseline="0" dirty="0">
                <a:ln>
                  <a:noFill/>
                </a:ln>
                <a:solidFill>
                  <a:srgbClr val="7A7E85"/>
                </a:solidFill>
                <a:effectLst/>
                <a:latin typeface="JetBrains Mono"/>
              </a:rPr>
            </a:b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a:ln>
                  <a:noFill/>
                </a:ln>
                <a:solidFill>
                  <a:srgbClr val="BCBEC4"/>
                </a:solidFill>
                <a:effectLst/>
                <a:latin typeface="JetBrains Mono"/>
              </a:rPr>
              <a:t>@app.route(</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a:ln>
                  <a:noFill/>
                </a:ln>
                <a:solidFill>
                  <a:srgbClr val="BCBEC4"/>
                </a:solidFill>
                <a:effectLst/>
                <a:latin typeface="JetBrains Mono"/>
              </a:rPr>
              <a:t>) </a:t>
            </a:r>
            <a:r>
              <a:rPr kumimoji="0" lang="en-US" altLang="en-US" b="0" i="0" u="none" strike="noStrike" cap="none" normalizeH="0" baseline="0" dirty="0">
                <a:ln>
                  <a:noFill/>
                </a:ln>
                <a:solidFill>
                  <a:srgbClr val="7A7E85"/>
                </a:solidFill>
                <a:effectLst/>
                <a:latin typeface="JetBrains Mono"/>
              </a:rPr>
              <a:t>#We then use the route() decorator to tell Flask what URL should trigger our function. </a:t>
            </a: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a:ln>
                  <a:noFill/>
                </a:ln>
                <a:solidFill>
                  <a:srgbClr val="CF8E6D"/>
                </a:solidFill>
                <a:effectLst/>
                <a:latin typeface="JetBrains Mono"/>
              </a:rPr>
              <a:t>def </a:t>
            </a:r>
            <a:r>
              <a:rPr kumimoji="0" lang="en-US" altLang="en-US" b="0" i="0" u="none" strike="noStrike" cap="none" normalizeH="0" baseline="0" dirty="0" err="1">
                <a:ln>
                  <a:noFill/>
                </a:ln>
                <a:solidFill>
                  <a:srgbClr val="BCBEC4"/>
                </a:solidFill>
                <a:effectLst/>
                <a:latin typeface="JetBrains Mono"/>
              </a:rPr>
              <a:t>hello_world</a:t>
            </a:r>
            <a:r>
              <a:rPr kumimoji="0" lang="en-US" altLang="en-US" b="0" i="0" u="none" strike="noStrike" cap="none" normalizeH="0" baseline="0" dirty="0">
                <a:ln>
                  <a:noFill/>
                </a:ln>
                <a:solidFill>
                  <a:srgbClr val="BCBEC4"/>
                </a:solidFill>
                <a:effectLst/>
                <a:latin typeface="JetBrains Mono"/>
              </a:rPr>
              <a:t>(): </a:t>
            </a:r>
            <a:r>
              <a:rPr kumimoji="0" lang="en-US" altLang="en-US" b="0" i="0" u="none" strike="noStrike" cap="none" normalizeH="0" baseline="0" dirty="0">
                <a:ln>
                  <a:noFill/>
                </a:ln>
                <a:solidFill>
                  <a:srgbClr val="7A7E85"/>
                </a:solidFill>
                <a:effectLst/>
                <a:latin typeface="JetBrains Mono"/>
              </a:rPr>
              <a:t>#function</a:t>
            </a: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a:ln>
                  <a:noFill/>
                </a:ln>
                <a:solidFill>
                  <a:srgbClr val="7A7E85"/>
                </a:solidFill>
                <a:effectLst/>
                <a:latin typeface="JetBrains Mono"/>
              </a:rPr>
              <a:t>       </a:t>
            </a:r>
            <a:r>
              <a:rPr kumimoji="0" lang="en-US" altLang="en-US" b="0" i="0" u="none" strike="noStrike" cap="none" normalizeH="0" baseline="0" dirty="0">
                <a:ln>
                  <a:noFill/>
                </a:ln>
                <a:solidFill>
                  <a:srgbClr val="CF8E6D"/>
                </a:solidFill>
                <a:effectLst/>
                <a:latin typeface="JetBrains Mono"/>
              </a:rPr>
              <a:t>return </a:t>
            </a:r>
            <a:r>
              <a:rPr kumimoji="0" lang="en-US" altLang="en-US" b="0" i="0" u="none" strike="noStrike" cap="none" normalizeH="0" baseline="0" dirty="0">
                <a:ln>
                  <a:noFill/>
                </a:ln>
                <a:solidFill>
                  <a:srgbClr val="6AAB73"/>
                </a:solidFill>
                <a:effectLst/>
                <a:latin typeface="JetBrains Mono"/>
              </a:rPr>
              <a:t>"&lt;p&gt;Hello, World!&lt;/p&gt;" </a:t>
            </a:r>
            <a:br>
              <a:rPr kumimoji="0" lang="en-US" altLang="en-US" b="0" i="0" u="none" strike="noStrike" cap="none" normalizeH="0" baseline="0" dirty="0">
                <a:ln>
                  <a:noFill/>
                </a:ln>
                <a:solidFill>
                  <a:srgbClr val="6AAB73"/>
                </a:solidFill>
                <a:effectLst/>
                <a:latin typeface="JetBrains Mono"/>
              </a:rPr>
            </a:br>
            <a:br>
              <a:rPr kumimoji="0" lang="en-US" altLang="en-US" b="0" i="0" u="none" strike="noStrike" cap="none" normalizeH="0" baseline="0" dirty="0">
                <a:ln>
                  <a:noFill/>
                </a:ln>
                <a:solidFill>
                  <a:srgbClr val="6AAB73"/>
                </a:solidFill>
                <a:effectLst/>
                <a:latin typeface="JetBrains Mono"/>
              </a:rPr>
            </a:br>
            <a:r>
              <a:rPr kumimoji="0" lang="en-US" altLang="en-US" b="0" i="0" u="none" strike="noStrike" cap="none" normalizeH="0" baseline="0" dirty="0">
                <a:ln>
                  <a:noFill/>
                </a:ln>
                <a:solidFill>
                  <a:srgbClr val="CF8E6D"/>
                </a:solidFill>
                <a:effectLst/>
                <a:latin typeface="JetBrains Mono"/>
              </a:rPr>
              <a:t>if </a:t>
            </a:r>
            <a:r>
              <a:rPr kumimoji="0" lang="en-US" altLang="en-US" b="0" i="0" u="none" strike="noStrike" cap="none" normalizeH="0" baseline="0" dirty="0">
                <a:ln>
                  <a:noFill/>
                </a:ln>
                <a:solidFill>
                  <a:srgbClr val="BCBEC4"/>
                </a:solidFill>
                <a:effectLst/>
                <a:latin typeface="JetBrains Mono"/>
              </a:rPr>
              <a:t>__name__ == </a:t>
            </a:r>
            <a:r>
              <a:rPr kumimoji="0" lang="en-US" altLang="en-US" b="0" i="0" u="none" strike="noStrike" cap="none" normalizeH="0" baseline="0" dirty="0">
                <a:ln>
                  <a:noFill/>
                </a:ln>
                <a:solidFill>
                  <a:srgbClr val="6AAB73"/>
                </a:solidFill>
                <a:effectLst/>
                <a:latin typeface="JetBrains Mono"/>
              </a:rPr>
              <a:t>"__main__"</a:t>
            </a:r>
            <a:r>
              <a:rPr kumimoji="0" lang="en-US" altLang="en-US" b="0" i="0" u="none" strike="noStrike" cap="none" normalizeH="0" baseline="0" dirty="0">
                <a:ln>
                  <a:noFill/>
                </a:ln>
                <a:solidFill>
                  <a:srgbClr val="BCBEC4"/>
                </a:solidFill>
                <a:effectLst/>
                <a:latin typeface="JetBrains Mono"/>
              </a:rPr>
              <a:t>: </a:t>
            </a:r>
            <a:r>
              <a:rPr kumimoji="0" lang="en-US" altLang="en-US" b="0" i="0" u="none" strike="noStrike" cap="none" normalizeH="0" baseline="0" dirty="0">
                <a:ln>
                  <a:noFill/>
                </a:ln>
                <a:solidFill>
                  <a:srgbClr val="7A7E85"/>
                </a:solidFill>
                <a:effectLst/>
                <a:latin typeface="JetBrains Mono"/>
              </a:rPr>
              <a:t># It Allows You to Execute Code When the File Runs as a Script,</a:t>
            </a: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a:ln>
                  <a:noFill/>
                </a:ln>
                <a:solidFill>
                  <a:srgbClr val="7A7E85"/>
                </a:solidFill>
                <a:effectLst/>
                <a:latin typeface="JetBrains Mono"/>
              </a:rPr>
              <a:t>       </a:t>
            </a:r>
            <a:r>
              <a:rPr kumimoji="0" lang="en-US" altLang="en-US" b="0" i="0" u="none" strike="noStrike" cap="none" normalizeH="0" baseline="0" dirty="0" err="1">
                <a:ln>
                  <a:noFill/>
                </a:ln>
                <a:solidFill>
                  <a:srgbClr val="BCBEC4"/>
                </a:solidFill>
                <a:effectLst/>
                <a:latin typeface="JetBrains Mono"/>
              </a:rPr>
              <a:t>app.run</a:t>
            </a:r>
            <a:r>
              <a:rPr kumimoji="0" lang="en-US" altLang="en-US" b="0" i="0" u="none" strike="noStrike" cap="none" normalizeH="0" baseline="0" dirty="0">
                <a:ln>
                  <a:noFill/>
                </a:ln>
                <a:solidFill>
                  <a:srgbClr val="BCBEC4"/>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4097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C2E4F-5062-4C31-8AB9-6AB93A293C5A}"/>
              </a:ext>
            </a:extLst>
          </p:cNvPr>
          <p:cNvSpPr>
            <a:spLocks noGrp="1"/>
          </p:cNvSpPr>
          <p:nvPr>
            <p:ph idx="1"/>
          </p:nvPr>
        </p:nvSpPr>
        <p:spPr>
          <a:xfrm>
            <a:off x="450273" y="383381"/>
            <a:ext cx="10515600" cy="4351338"/>
          </a:xfrm>
        </p:spPr>
        <p:txBody>
          <a:bodyPr/>
          <a:lstStyle/>
          <a:p>
            <a:r>
              <a:rPr lang="en-US" dirty="0"/>
              <a:t>The above given Python script is executed from Python shell.</a:t>
            </a:r>
          </a:p>
          <a:p>
            <a:r>
              <a:rPr lang="en-US" dirty="0"/>
              <a:t>Python Hello.py</a:t>
            </a:r>
          </a:p>
          <a:p>
            <a:r>
              <a:rPr lang="en-US" dirty="0"/>
              <a:t>A message in Python shell informs you that</a:t>
            </a:r>
          </a:p>
          <a:p>
            <a:r>
              <a:rPr lang="en-US" dirty="0"/>
              <a:t>* </a:t>
            </a:r>
            <a:r>
              <a:rPr lang="en-US" b="1" dirty="0"/>
              <a:t>Running on http://127.0.0.1:5000/ (Press CTRL+C to quit)</a:t>
            </a:r>
          </a:p>
          <a:p>
            <a:r>
              <a:rPr lang="en-US" u="sng" dirty="0"/>
              <a:t>Open the above URL (localhost:5000) in the browser. ‘Hello World’ message will be displayed on it.</a:t>
            </a:r>
          </a:p>
          <a:p>
            <a:r>
              <a:rPr lang="en-US" dirty="0"/>
              <a:t>OR You can run the program from your </a:t>
            </a:r>
            <a:r>
              <a:rPr lang="en-US" b="1" dirty="0" err="1"/>
              <a:t>Jupyter</a:t>
            </a:r>
            <a:r>
              <a:rPr lang="en-US" b="1" dirty="0"/>
              <a:t> Notebook</a:t>
            </a:r>
            <a:r>
              <a:rPr lang="en-US" dirty="0"/>
              <a:t>.</a:t>
            </a:r>
          </a:p>
          <a:p>
            <a:endParaRPr lang="en-IN" dirty="0"/>
          </a:p>
        </p:txBody>
      </p:sp>
      <p:pic>
        <p:nvPicPr>
          <p:cNvPr id="5" name="Picture 4">
            <a:extLst>
              <a:ext uri="{FF2B5EF4-FFF2-40B4-BE49-F238E27FC236}">
                <a16:creationId xmlns:a16="http://schemas.microsoft.com/office/drawing/2014/main" id="{68E64B6A-D54B-6FBE-92E1-C23AE7B9028B}"/>
              </a:ext>
            </a:extLst>
          </p:cNvPr>
          <p:cNvPicPr>
            <a:picLocks noChangeAspect="1"/>
          </p:cNvPicPr>
          <p:nvPr/>
        </p:nvPicPr>
        <p:blipFill>
          <a:blip r:embed="rId3"/>
          <a:stretch>
            <a:fillRect/>
          </a:stretch>
        </p:blipFill>
        <p:spPr>
          <a:xfrm>
            <a:off x="5230957" y="4734719"/>
            <a:ext cx="5581650" cy="2105025"/>
          </a:xfrm>
          <a:prstGeom prst="rect">
            <a:avLst/>
          </a:prstGeom>
        </p:spPr>
      </p:pic>
    </p:spTree>
    <p:extLst>
      <p:ext uri="{BB962C8B-B14F-4D97-AF65-F5344CB8AC3E}">
        <p14:creationId xmlns:p14="http://schemas.microsoft.com/office/powerpoint/2010/main" val="102572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53E32-1870-4DA9-8834-C31160DA3AF4}"/>
              </a:ext>
            </a:extLst>
          </p:cNvPr>
          <p:cNvPicPr>
            <a:picLocks noChangeAspect="1"/>
          </p:cNvPicPr>
          <p:nvPr/>
        </p:nvPicPr>
        <p:blipFill>
          <a:blip r:embed="rId2"/>
          <a:stretch>
            <a:fillRect/>
          </a:stretch>
        </p:blipFill>
        <p:spPr>
          <a:xfrm>
            <a:off x="889344" y="817418"/>
            <a:ext cx="10125020" cy="5692544"/>
          </a:xfrm>
          <a:prstGeom prst="rect">
            <a:avLst/>
          </a:prstGeom>
        </p:spPr>
      </p:pic>
    </p:spTree>
    <p:extLst>
      <p:ext uri="{BB962C8B-B14F-4D97-AF65-F5344CB8AC3E}">
        <p14:creationId xmlns:p14="http://schemas.microsoft.com/office/powerpoint/2010/main" val="156590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5399-FCAD-403C-8E1F-B69F45A0B91A}"/>
              </a:ext>
            </a:extLst>
          </p:cNvPr>
          <p:cNvSpPr>
            <a:spLocks noGrp="1"/>
          </p:cNvSpPr>
          <p:nvPr>
            <p:ph type="title"/>
          </p:nvPr>
        </p:nvSpPr>
        <p:spPr>
          <a:xfrm>
            <a:off x="0" y="-7770"/>
            <a:ext cx="10515600" cy="1325563"/>
          </a:xfrm>
        </p:spPr>
        <p:txBody>
          <a:bodyPr/>
          <a:lstStyle/>
          <a:p>
            <a:r>
              <a:rPr lang="en-IN" b="1" dirty="0">
                <a:solidFill>
                  <a:srgbClr val="0000CC"/>
                </a:solidFill>
              </a:rPr>
              <a:t>Route() / </a:t>
            </a:r>
            <a:r>
              <a:rPr lang="en-US" b="1" dirty="0">
                <a:solidFill>
                  <a:srgbClr val="0000CC"/>
                </a:solidFill>
              </a:rPr>
              <a:t>Generating dynamic URLs in Flask</a:t>
            </a:r>
            <a:endParaRPr lang="en-IN" b="1" dirty="0">
              <a:solidFill>
                <a:srgbClr val="0000CC"/>
              </a:solidFill>
            </a:endParaRPr>
          </a:p>
        </p:txBody>
      </p:sp>
      <p:sp>
        <p:nvSpPr>
          <p:cNvPr id="3" name="Content Placeholder 2">
            <a:extLst>
              <a:ext uri="{FF2B5EF4-FFF2-40B4-BE49-F238E27FC236}">
                <a16:creationId xmlns:a16="http://schemas.microsoft.com/office/drawing/2014/main" id="{106A30BC-C8A1-4C7A-B37F-3482095C9061}"/>
              </a:ext>
            </a:extLst>
          </p:cNvPr>
          <p:cNvSpPr>
            <a:spLocks noGrp="1"/>
          </p:cNvSpPr>
          <p:nvPr>
            <p:ph idx="1"/>
          </p:nvPr>
        </p:nvSpPr>
        <p:spPr>
          <a:xfrm>
            <a:off x="161544" y="1075817"/>
            <a:ext cx="10515600" cy="4351338"/>
          </a:xfrm>
        </p:spPr>
        <p:txBody>
          <a:bodyPr>
            <a:normAutofit/>
          </a:bodyPr>
          <a:lstStyle/>
          <a:p>
            <a:r>
              <a:rPr lang="en-IN" sz="2000" dirty="0"/>
              <a:t>The </a:t>
            </a:r>
            <a:r>
              <a:rPr lang="en-IN" sz="2000" b="1" dirty="0"/>
              <a:t>route()</a:t>
            </a:r>
            <a:r>
              <a:rPr lang="en-IN" sz="2000" dirty="0"/>
              <a:t> decorator in Flask </a:t>
            </a:r>
            <a:r>
              <a:rPr lang="en-IN" sz="2000" b="1" dirty="0"/>
              <a:t>is used to bind URL to a function</a:t>
            </a:r>
            <a:r>
              <a:rPr lang="en-IN" sz="2000" dirty="0"/>
              <a:t>.</a:t>
            </a:r>
          </a:p>
          <a:p>
            <a:pPr marL="0" indent="808038">
              <a:buNone/>
            </a:pPr>
            <a:r>
              <a:rPr lang="en-IN" sz="2000" b="1" dirty="0">
                <a:highlight>
                  <a:srgbClr val="00FFFF"/>
                </a:highlight>
              </a:rPr>
              <a:t>@</a:t>
            </a:r>
            <a:r>
              <a:rPr lang="en-IN" sz="2000" b="1" dirty="0" err="1">
                <a:highlight>
                  <a:srgbClr val="00FFFF"/>
                </a:highlight>
              </a:rPr>
              <a:t>app.route</a:t>
            </a:r>
            <a:r>
              <a:rPr lang="en-IN" sz="2000" b="1" dirty="0">
                <a:highlight>
                  <a:srgbClr val="00FFFF"/>
                </a:highlight>
              </a:rPr>
              <a:t>(‘/hello’)</a:t>
            </a:r>
          </a:p>
          <a:p>
            <a:pPr marL="0" indent="808038">
              <a:buNone/>
            </a:pPr>
            <a:r>
              <a:rPr lang="en-IN" sz="2000" dirty="0">
                <a:highlight>
                  <a:srgbClr val="00FFFF"/>
                </a:highlight>
              </a:rPr>
              <a:t>def hello_world():</a:t>
            </a:r>
          </a:p>
          <a:p>
            <a:pPr marL="0" indent="808038">
              <a:buNone/>
            </a:pPr>
            <a:r>
              <a:rPr lang="en-IN" sz="2000" dirty="0">
                <a:highlight>
                  <a:srgbClr val="00FFFF"/>
                </a:highlight>
              </a:rPr>
              <a:t>   return ‘hello world’</a:t>
            </a:r>
          </a:p>
          <a:p>
            <a:r>
              <a:rPr lang="en-IN" sz="2000" b="1" dirty="0"/>
              <a:t>A decorator’s purpose is also served by the following representation −</a:t>
            </a:r>
          </a:p>
          <a:p>
            <a:pPr marL="0" indent="0">
              <a:buNone/>
            </a:pPr>
            <a:r>
              <a:rPr lang="en-IN" sz="2000" dirty="0">
                <a:highlight>
                  <a:srgbClr val="00FFFF"/>
                </a:highlight>
              </a:rPr>
              <a:t>def </a:t>
            </a:r>
            <a:r>
              <a:rPr lang="en-IN" sz="2000" b="1" dirty="0">
                <a:highlight>
                  <a:srgbClr val="00FFFF"/>
                </a:highlight>
              </a:rPr>
              <a:t>hello_world</a:t>
            </a:r>
            <a:r>
              <a:rPr lang="en-IN" sz="2000" dirty="0">
                <a:highlight>
                  <a:srgbClr val="00FFFF"/>
                </a:highlight>
              </a:rPr>
              <a:t>():</a:t>
            </a:r>
          </a:p>
          <a:p>
            <a:pPr marL="0" indent="0">
              <a:buNone/>
            </a:pPr>
            <a:r>
              <a:rPr lang="en-IN" sz="2000" dirty="0">
                <a:highlight>
                  <a:srgbClr val="00FFFF"/>
                </a:highlight>
              </a:rPr>
              <a:t>   return ‘hello world’</a:t>
            </a:r>
          </a:p>
          <a:p>
            <a:pPr marL="0" indent="0">
              <a:buNone/>
            </a:pPr>
            <a:r>
              <a:rPr lang="en-IN" sz="2000" b="1" dirty="0">
                <a:highlight>
                  <a:srgbClr val="00FFFF"/>
                </a:highlight>
              </a:rPr>
              <a:t>app.add_url_rule(‘/’, ‘hello’, </a:t>
            </a:r>
            <a:r>
              <a:rPr lang="en-IN" sz="2000" b="1" dirty="0" err="1">
                <a:highlight>
                  <a:srgbClr val="00FFFF"/>
                </a:highlight>
              </a:rPr>
              <a:t>hello_world</a:t>
            </a:r>
            <a:r>
              <a:rPr lang="en-IN" sz="2000" b="1" dirty="0">
                <a:highlight>
                  <a:srgbClr val="00FFFF"/>
                </a:highlight>
              </a:rPr>
              <a:t>)</a:t>
            </a:r>
          </a:p>
          <a:p>
            <a:pPr marL="0" indent="0">
              <a:buNone/>
            </a:pPr>
            <a:r>
              <a:rPr lang="en-IN" sz="2000" dirty="0"/>
              <a:t> </a:t>
            </a:r>
          </a:p>
          <a:p>
            <a:pPr marL="0" indent="0">
              <a:buNone/>
            </a:pPr>
            <a:endParaRPr lang="en-IN" sz="2000" dirty="0"/>
          </a:p>
          <a:p>
            <a:pPr marL="0" indent="0">
              <a:buNone/>
            </a:pPr>
            <a:endParaRPr lang="en-IN" sz="2000" dirty="0"/>
          </a:p>
          <a:p>
            <a:pPr marL="0" indent="808038">
              <a:buNone/>
            </a:pPr>
            <a:endParaRPr lang="en-IN" sz="2000" dirty="0"/>
          </a:p>
          <a:p>
            <a:pPr marL="0" indent="0">
              <a:buNone/>
            </a:pPr>
            <a:endParaRPr lang="en-IN" sz="2000" dirty="0"/>
          </a:p>
          <a:p>
            <a:endParaRPr lang="en-IN" sz="2000" dirty="0"/>
          </a:p>
        </p:txBody>
      </p:sp>
      <p:sp>
        <p:nvSpPr>
          <p:cNvPr id="6" name="Rectangle 2">
            <a:extLst>
              <a:ext uri="{FF2B5EF4-FFF2-40B4-BE49-F238E27FC236}">
                <a16:creationId xmlns:a16="http://schemas.microsoft.com/office/drawing/2014/main" id="{F033CD76-24BD-B921-3FFB-6BF94C8E8653}"/>
              </a:ext>
            </a:extLst>
          </p:cNvPr>
          <p:cNvSpPr>
            <a:spLocks noChangeArrowheads="1"/>
          </p:cNvSpPr>
          <p:nvPr/>
        </p:nvSpPr>
        <p:spPr bwMode="auto">
          <a:xfrm>
            <a:off x="5107616" y="3648420"/>
            <a:ext cx="6433220" cy="2862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CF8E6D"/>
                </a:solidFill>
                <a:effectLst/>
                <a:latin typeface="JetBrains Mono"/>
              </a:rPr>
              <a:t>from </a:t>
            </a:r>
            <a:r>
              <a:rPr kumimoji="0" lang="en-US" altLang="en-US" sz="2000" b="0" i="0" u="none" strike="noStrike" cap="none" normalizeH="0" baseline="0" dirty="0">
                <a:ln>
                  <a:noFill/>
                </a:ln>
                <a:solidFill>
                  <a:srgbClr val="BCBEC4"/>
                </a:solidFill>
                <a:effectLst/>
                <a:latin typeface="JetBrains Mono"/>
              </a:rPr>
              <a:t>flask </a:t>
            </a:r>
            <a:r>
              <a:rPr kumimoji="0" lang="en-US" altLang="en-US" sz="2000" b="0" i="0" u="none" strike="noStrike" cap="none" normalizeH="0" baseline="0" dirty="0">
                <a:ln>
                  <a:noFill/>
                </a:ln>
                <a:solidFill>
                  <a:srgbClr val="CF8E6D"/>
                </a:solidFill>
                <a:effectLst/>
                <a:latin typeface="JetBrains Mono"/>
              </a:rPr>
              <a:t>import </a:t>
            </a:r>
            <a:r>
              <a:rPr kumimoji="0" lang="en-US" altLang="en-US" sz="2000" b="0" i="0" u="none" strike="noStrike" cap="none" normalizeH="0" baseline="0" dirty="0">
                <a:ln>
                  <a:noFill/>
                </a:ln>
                <a:solidFill>
                  <a:srgbClr val="BCBEC4"/>
                </a:solidFill>
                <a:effectLst/>
                <a:latin typeface="JetBrains Mono"/>
              </a:rPr>
              <a:t>Flask</a:t>
            </a:r>
            <a:br>
              <a:rPr kumimoji="0" lang="en-US" altLang="en-US" sz="2000" b="0" i="0" u="none" strike="noStrike" cap="none" normalizeH="0" baseline="0" dirty="0">
                <a:ln>
                  <a:noFill/>
                </a:ln>
                <a:solidFill>
                  <a:srgbClr val="BCBEC4"/>
                </a:solidFill>
                <a:effectLst/>
                <a:latin typeface="JetBrains Mono"/>
              </a:rPr>
            </a:br>
            <a:r>
              <a:rPr kumimoji="0" lang="en-US" altLang="en-US" sz="2000" b="0" i="0" u="none" strike="noStrike" cap="none" normalizeH="0" baseline="0" dirty="0">
                <a:ln>
                  <a:noFill/>
                </a:ln>
                <a:solidFill>
                  <a:srgbClr val="BCBEC4"/>
                </a:solidFill>
                <a:effectLst/>
                <a:latin typeface="JetBrains Mono"/>
              </a:rPr>
              <a:t>app = Flask(__name__)</a:t>
            </a:r>
            <a:br>
              <a:rPr kumimoji="0" lang="en-US" altLang="en-US" sz="2000" b="0" i="0" u="none" strike="noStrike" cap="none" normalizeH="0" baseline="0" dirty="0">
                <a:ln>
                  <a:noFill/>
                </a:ln>
                <a:solidFill>
                  <a:srgbClr val="BCBEC4"/>
                </a:solidFill>
                <a:effectLst/>
                <a:latin typeface="JetBrains Mono"/>
              </a:rPr>
            </a:br>
            <a:r>
              <a:rPr kumimoji="0" lang="en-US" altLang="en-US" sz="2000" b="0" i="0" u="none" strike="noStrike" cap="none" normalizeH="0" baseline="0" dirty="0">
                <a:ln>
                  <a:noFill/>
                </a:ln>
                <a:solidFill>
                  <a:srgbClr val="B3AE60"/>
                </a:solidFill>
                <a:effectLst/>
                <a:latin typeface="JetBrains Mono"/>
              </a:rPr>
              <a:t>@app.route</a:t>
            </a:r>
            <a:r>
              <a:rPr kumimoji="0" lang="en-US" altLang="en-US" sz="2000" b="0" i="0" u="none" strike="noStrike" cap="none" normalizeH="0" baseline="0" dirty="0">
                <a:ln>
                  <a:noFill/>
                </a:ln>
                <a:solidFill>
                  <a:srgbClr val="BCBEC4"/>
                </a:solidFill>
                <a:effectLst/>
                <a:latin typeface="JetBrains Mono"/>
              </a:rPr>
              <a:t>(</a:t>
            </a:r>
            <a:r>
              <a:rPr kumimoji="0" lang="en-US" altLang="en-US" sz="2000" b="0" i="0" u="none" strike="noStrike" cap="none" normalizeH="0" baseline="0" dirty="0">
                <a:ln>
                  <a:noFill/>
                </a:ln>
                <a:solidFill>
                  <a:srgbClr val="6AAB73"/>
                </a:solidFill>
                <a:effectLst/>
                <a:latin typeface="JetBrains Mono"/>
              </a:rPr>
              <a:t>'/hello'</a:t>
            </a:r>
            <a:r>
              <a:rPr kumimoji="0" lang="en-US" altLang="en-US" sz="2000" b="0" i="0" u="none" strike="noStrike" cap="none" normalizeH="0" baseline="0" dirty="0">
                <a:ln>
                  <a:noFill/>
                </a:ln>
                <a:solidFill>
                  <a:srgbClr val="BCBEC4"/>
                </a:solidFill>
                <a:effectLst/>
                <a:latin typeface="JetBrains Mono"/>
              </a:rPr>
              <a:t>)</a:t>
            </a:r>
            <a:br>
              <a:rPr kumimoji="0" lang="en-US" altLang="en-US" sz="2000" b="0" i="0" u="none" strike="noStrike" cap="none" normalizeH="0" baseline="0" dirty="0">
                <a:ln>
                  <a:noFill/>
                </a:ln>
                <a:solidFill>
                  <a:srgbClr val="BCBEC4"/>
                </a:solidFill>
                <a:effectLst/>
                <a:latin typeface="JetBrains Mono"/>
              </a:rPr>
            </a:br>
            <a:r>
              <a:rPr kumimoji="0" lang="en-US" altLang="en-US" sz="2000" b="0" i="0" u="none" strike="noStrike" cap="none" normalizeH="0" baseline="0" dirty="0">
                <a:ln>
                  <a:noFill/>
                </a:ln>
                <a:solidFill>
                  <a:srgbClr val="CF8E6D"/>
                </a:solidFill>
                <a:effectLst/>
                <a:latin typeface="JetBrains Mono"/>
              </a:rPr>
              <a:t>def </a:t>
            </a:r>
            <a:r>
              <a:rPr kumimoji="0" lang="en-US" altLang="en-US" sz="2000" b="0" i="0" u="none" strike="noStrike" cap="none" normalizeH="0" baseline="0" dirty="0">
                <a:ln>
                  <a:noFill/>
                </a:ln>
                <a:solidFill>
                  <a:srgbClr val="56A8F5"/>
                </a:solidFill>
                <a:effectLst/>
                <a:latin typeface="JetBrains Mono"/>
              </a:rPr>
              <a:t>home</a:t>
            </a:r>
            <a:r>
              <a:rPr kumimoji="0" lang="en-US" altLang="en-US" sz="2000" b="0" i="0" u="none" strike="noStrike" cap="none" normalizeH="0" baseline="0" dirty="0">
                <a:ln>
                  <a:noFill/>
                </a:ln>
                <a:solidFill>
                  <a:srgbClr val="BCBEC4"/>
                </a:solidFill>
                <a:effectLst/>
                <a:latin typeface="JetBrains Mono"/>
              </a:rPr>
              <a:t>():</a:t>
            </a:r>
            <a:br>
              <a:rPr kumimoji="0" lang="en-US" altLang="en-US" sz="2000" b="0" i="0" u="none" strike="noStrike" cap="none" normalizeH="0" baseline="0" dirty="0">
                <a:ln>
                  <a:noFill/>
                </a:ln>
                <a:solidFill>
                  <a:srgbClr val="BCBEC4"/>
                </a:solidFill>
                <a:effectLst/>
                <a:latin typeface="JetBrains Mono"/>
              </a:rPr>
            </a:br>
            <a:r>
              <a:rPr kumimoji="0" lang="en-US" altLang="en-US" sz="2000" b="0" i="0" u="none" strike="noStrike" cap="none" normalizeH="0" baseline="0" dirty="0">
                <a:ln>
                  <a:noFill/>
                </a:ln>
                <a:solidFill>
                  <a:srgbClr val="BCBEC4"/>
                </a:solidFill>
                <a:effectLst/>
                <a:latin typeface="JetBrains Mono"/>
              </a:rPr>
              <a:t>       </a:t>
            </a:r>
            <a:r>
              <a:rPr kumimoji="0" lang="en-US" altLang="en-US" sz="2000" b="0" i="0" u="none" strike="noStrike" cap="none" normalizeH="0" baseline="0" dirty="0">
                <a:ln>
                  <a:noFill/>
                </a:ln>
                <a:solidFill>
                  <a:srgbClr val="CF8E6D"/>
                </a:solidFill>
                <a:effectLst/>
                <a:latin typeface="JetBrains Mono"/>
              </a:rPr>
              <a:t>return </a:t>
            </a:r>
            <a:r>
              <a:rPr kumimoji="0" lang="en-US" altLang="en-US" sz="2000" b="0" i="0" u="none" strike="noStrike" cap="none" normalizeH="0" baseline="0" dirty="0">
                <a:ln>
                  <a:noFill/>
                </a:ln>
                <a:solidFill>
                  <a:srgbClr val="6AAB73"/>
                </a:solidFill>
                <a:effectLst/>
                <a:latin typeface="JetBrains Mono"/>
              </a:rPr>
              <a:t>"hello, this is our first flask website"</a:t>
            </a:r>
            <a:br>
              <a:rPr kumimoji="0" lang="en-US" altLang="en-US" sz="2000" b="0" i="0" u="none" strike="noStrike" cap="none" normalizeH="0" baseline="0" dirty="0">
                <a:ln>
                  <a:noFill/>
                </a:ln>
                <a:solidFill>
                  <a:srgbClr val="6AAB73"/>
                </a:solidFill>
                <a:effectLst/>
                <a:latin typeface="JetBrains Mono"/>
              </a:rPr>
            </a:br>
            <a:br>
              <a:rPr kumimoji="0" lang="en-US" altLang="en-US" sz="2000" b="0" i="0" u="none" strike="noStrike" cap="none" normalizeH="0" baseline="0" dirty="0">
                <a:ln>
                  <a:noFill/>
                </a:ln>
                <a:solidFill>
                  <a:srgbClr val="6AAB73"/>
                </a:solidFill>
                <a:effectLst/>
                <a:latin typeface="JetBrains Mono"/>
              </a:rPr>
            </a:br>
            <a:r>
              <a:rPr kumimoji="0" lang="en-US" altLang="en-US" sz="2000" b="0" i="0" u="none" strike="noStrike" cap="none" normalizeH="0" baseline="0" dirty="0">
                <a:ln>
                  <a:noFill/>
                </a:ln>
                <a:solidFill>
                  <a:srgbClr val="BCBEC4"/>
                </a:solidFill>
                <a:effectLst/>
                <a:latin typeface="JetBrains Mono"/>
              </a:rPr>
              <a:t>app.add_url_rule(</a:t>
            </a:r>
            <a:r>
              <a:rPr kumimoji="0" lang="en-US" altLang="en-US" sz="2000" b="0" i="0" u="none" strike="noStrike" cap="none" normalizeH="0" baseline="0" dirty="0">
                <a:ln>
                  <a:noFill/>
                </a:ln>
                <a:solidFill>
                  <a:srgbClr val="6AAB73"/>
                </a:solidFill>
                <a:effectLst/>
                <a:latin typeface="JetBrains Mono"/>
              </a:rPr>
              <a:t>'/'</a:t>
            </a:r>
            <a:r>
              <a:rPr kumimoji="0" lang="en-US" altLang="en-US" sz="2000" b="0" i="0" u="none" strike="noStrike" cap="none" normalizeH="0" baseline="0" dirty="0">
                <a:ln>
                  <a:noFill/>
                </a:ln>
                <a:solidFill>
                  <a:srgbClr val="BCBEC4"/>
                </a:solidFill>
                <a:effectLst/>
                <a:latin typeface="JetBrains Mono"/>
              </a:rPr>
              <a:t>,</a:t>
            </a:r>
            <a:r>
              <a:rPr kumimoji="0" lang="en-US" altLang="en-US" sz="2000" b="0" i="0" u="none" strike="noStrike" cap="none" normalizeH="0" baseline="0" dirty="0">
                <a:ln>
                  <a:noFill/>
                </a:ln>
                <a:solidFill>
                  <a:srgbClr val="6AAB73"/>
                </a:solidFill>
                <a:effectLst/>
                <a:latin typeface="JetBrains Mono"/>
              </a:rPr>
              <a:t>'</a:t>
            </a:r>
            <a:r>
              <a:rPr kumimoji="0" lang="en-US" altLang="en-US" sz="2000" b="0" i="0" u="none" strike="noStrike" cap="none" normalizeH="0" baseline="0" dirty="0" err="1">
                <a:ln>
                  <a:noFill/>
                </a:ln>
                <a:solidFill>
                  <a:srgbClr val="6AAB73"/>
                </a:solidFill>
                <a:effectLst/>
                <a:latin typeface="JetBrains Mono"/>
              </a:rPr>
              <a:t>hello'</a:t>
            </a:r>
            <a:r>
              <a:rPr kumimoji="0" lang="en-US" altLang="en-US" sz="2000" b="0" i="0" u="none" strike="noStrike" cap="none" normalizeH="0" baseline="0" dirty="0" err="1">
                <a:ln>
                  <a:noFill/>
                </a:ln>
                <a:solidFill>
                  <a:srgbClr val="BCBEC4"/>
                </a:solidFill>
                <a:effectLst/>
                <a:latin typeface="JetBrains Mono"/>
              </a:rPr>
              <a:t>,home</a:t>
            </a:r>
            <a:r>
              <a:rPr kumimoji="0" lang="en-US" altLang="en-US" sz="2000" b="0" i="0" u="none" strike="noStrike" cap="none" normalizeH="0" baseline="0" dirty="0">
                <a:ln>
                  <a:noFill/>
                </a:ln>
                <a:solidFill>
                  <a:srgbClr val="BCBEC4"/>
                </a:solidFill>
                <a:effectLst/>
                <a:latin typeface="JetBrains Mono"/>
              </a:rPr>
              <a:t>)</a:t>
            </a:r>
            <a:br>
              <a:rPr kumimoji="0" lang="en-US" altLang="en-US" sz="2000" b="0" i="0" u="none" strike="noStrike" cap="none" normalizeH="0" baseline="0" dirty="0">
                <a:ln>
                  <a:noFill/>
                </a:ln>
                <a:solidFill>
                  <a:srgbClr val="BCBEC4"/>
                </a:solidFill>
                <a:effectLst/>
                <a:latin typeface="JetBrains Mono"/>
              </a:rPr>
            </a:br>
            <a:r>
              <a:rPr kumimoji="0" lang="en-US" altLang="en-US" sz="2000" b="0" i="0" u="none" strike="noStrike" cap="none" normalizeH="0" baseline="0" dirty="0">
                <a:ln>
                  <a:noFill/>
                </a:ln>
                <a:solidFill>
                  <a:srgbClr val="CF8E6D"/>
                </a:solidFill>
                <a:effectLst/>
                <a:latin typeface="JetBrains Mono"/>
              </a:rPr>
              <a:t>if </a:t>
            </a:r>
            <a:r>
              <a:rPr kumimoji="0" lang="en-US" altLang="en-US" sz="2000" b="0" i="0" u="none" strike="noStrike" cap="none" normalizeH="0" baseline="0" dirty="0">
                <a:ln>
                  <a:noFill/>
                </a:ln>
                <a:solidFill>
                  <a:srgbClr val="BCBEC4"/>
                </a:solidFill>
                <a:effectLst/>
                <a:latin typeface="JetBrains Mono"/>
              </a:rPr>
              <a:t>__name__ == </a:t>
            </a:r>
            <a:r>
              <a:rPr kumimoji="0" lang="en-US" altLang="en-US" sz="2000" b="0" i="0" u="none" strike="noStrike" cap="none" normalizeH="0" baseline="0" dirty="0">
                <a:ln>
                  <a:noFill/>
                </a:ln>
                <a:solidFill>
                  <a:srgbClr val="6AAB73"/>
                </a:solidFill>
                <a:effectLst/>
                <a:latin typeface="JetBrains Mono"/>
              </a:rPr>
              <a:t>"__main__"</a:t>
            </a:r>
            <a:r>
              <a:rPr kumimoji="0" lang="en-US" altLang="en-US" sz="2000" b="0" i="0" u="none" strike="noStrike" cap="none" normalizeH="0" baseline="0" dirty="0">
                <a:ln>
                  <a:noFill/>
                </a:ln>
                <a:solidFill>
                  <a:srgbClr val="BCBEC4"/>
                </a:solidFill>
                <a:effectLst/>
                <a:latin typeface="JetBrains Mono"/>
              </a:rPr>
              <a:t>:</a:t>
            </a:r>
            <a:br>
              <a:rPr kumimoji="0" lang="en-US" altLang="en-US" sz="2000" b="0" i="0" u="none" strike="noStrike" cap="none" normalizeH="0" baseline="0" dirty="0">
                <a:ln>
                  <a:noFill/>
                </a:ln>
                <a:solidFill>
                  <a:srgbClr val="BCBEC4"/>
                </a:solidFill>
                <a:effectLst/>
                <a:latin typeface="JetBrains Mono"/>
              </a:rPr>
            </a:br>
            <a:r>
              <a:rPr kumimoji="0" lang="en-US" altLang="en-US" sz="2000" b="0" i="0" u="none" strike="noStrike" cap="none" normalizeH="0" baseline="0" dirty="0">
                <a:ln>
                  <a:noFill/>
                </a:ln>
                <a:solidFill>
                  <a:srgbClr val="BCBEC4"/>
                </a:solidFill>
                <a:effectLst/>
                <a:latin typeface="JetBrains Mono"/>
              </a:rPr>
              <a:t>       </a:t>
            </a:r>
            <a:r>
              <a:rPr kumimoji="0" lang="en-US" altLang="en-US" sz="2000" b="0" i="0" u="none" strike="noStrike" cap="none" normalizeH="0" baseline="0" dirty="0" err="1">
                <a:ln>
                  <a:noFill/>
                </a:ln>
                <a:solidFill>
                  <a:srgbClr val="BCBEC4"/>
                </a:solidFill>
                <a:effectLst/>
                <a:latin typeface="JetBrains Mono"/>
              </a:rPr>
              <a:t>app.run</a:t>
            </a:r>
            <a:r>
              <a:rPr kumimoji="0" lang="en-US" altLang="en-US" sz="2000" b="0" i="0" u="none" strike="noStrike" cap="none" normalizeH="0" baseline="0" dirty="0">
                <a:ln>
                  <a:noFill/>
                </a:ln>
                <a:solidFill>
                  <a:srgbClr val="BCBEC4"/>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638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A3A47-1404-886A-D9EB-2450DB371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EA41C-E141-F8F7-4D9D-2723B2AC770D}"/>
              </a:ext>
            </a:extLst>
          </p:cNvPr>
          <p:cNvSpPr>
            <a:spLocks noGrp="1"/>
          </p:cNvSpPr>
          <p:nvPr>
            <p:ph type="title"/>
          </p:nvPr>
        </p:nvSpPr>
        <p:spPr>
          <a:xfrm>
            <a:off x="443345" y="0"/>
            <a:ext cx="10515600" cy="1325563"/>
          </a:xfrm>
        </p:spPr>
        <p:txBody>
          <a:bodyPr>
            <a:normAutofit/>
          </a:bodyPr>
          <a:lstStyle/>
          <a:p>
            <a:r>
              <a:rPr lang="en-IN" sz="4000" b="1" dirty="0">
                <a:solidFill>
                  <a:srgbClr val="0000CC"/>
                </a:solidFill>
              </a:rPr>
              <a:t>Route() / </a:t>
            </a:r>
            <a:r>
              <a:rPr lang="en-US" sz="4000" b="1" dirty="0">
                <a:solidFill>
                  <a:srgbClr val="0000CC"/>
                </a:solidFill>
              </a:rPr>
              <a:t>Generating dynamic URLs in Flask</a:t>
            </a:r>
            <a:endParaRPr lang="en-IN" sz="4000" b="1" dirty="0">
              <a:solidFill>
                <a:srgbClr val="0000CC"/>
              </a:solidFill>
            </a:endParaRPr>
          </a:p>
        </p:txBody>
      </p:sp>
      <p:sp>
        <p:nvSpPr>
          <p:cNvPr id="6" name="Content Placeholder 5">
            <a:extLst>
              <a:ext uri="{FF2B5EF4-FFF2-40B4-BE49-F238E27FC236}">
                <a16:creationId xmlns:a16="http://schemas.microsoft.com/office/drawing/2014/main" id="{1FFD31AC-5A6C-1B56-F885-D832AF62E1D4}"/>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330A0FA9-3197-C290-9806-1892DB3AF308}"/>
              </a:ext>
            </a:extLst>
          </p:cNvPr>
          <p:cNvPicPr>
            <a:picLocks noChangeAspect="1"/>
          </p:cNvPicPr>
          <p:nvPr/>
        </p:nvPicPr>
        <p:blipFill>
          <a:blip r:embed="rId3"/>
          <a:stretch>
            <a:fillRect/>
          </a:stretch>
        </p:blipFill>
        <p:spPr>
          <a:xfrm>
            <a:off x="838200" y="1041048"/>
            <a:ext cx="10086110" cy="5670668"/>
          </a:xfrm>
          <a:prstGeom prst="rect">
            <a:avLst/>
          </a:prstGeom>
        </p:spPr>
      </p:pic>
    </p:spTree>
    <p:extLst>
      <p:ext uri="{BB962C8B-B14F-4D97-AF65-F5344CB8AC3E}">
        <p14:creationId xmlns:p14="http://schemas.microsoft.com/office/powerpoint/2010/main" val="3992722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92199" y="365124"/>
            <a:ext cx="4323017" cy="5797932"/>
          </a:xfrm>
        </p:spPr>
      </p:pic>
      <p:sp>
        <p:nvSpPr>
          <p:cNvPr id="4" name="Rectangle 1"/>
          <p:cNvSpPr>
            <a:spLocks noChangeArrowheads="1"/>
          </p:cNvSpPr>
          <p:nvPr/>
        </p:nvSpPr>
        <p:spPr bwMode="auto">
          <a:xfrm>
            <a:off x="0" y="-79652"/>
            <a:ext cx="7370064" cy="701730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808080"/>
                </a:solidFill>
                <a:effectLst/>
                <a:latin typeface="JetBrains Mono"/>
              </a:rPr>
              <a:t>#importing the flask Module</a:t>
            </a:r>
            <a:br>
              <a:rPr kumimoji="0" lang="en-US" altLang="en-US" b="0" i="0"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CC7832"/>
                </a:solidFill>
                <a:effectLst/>
                <a:latin typeface="JetBrains Mono"/>
              </a:rPr>
              <a:t>from </a:t>
            </a:r>
            <a:r>
              <a:rPr kumimoji="0" lang="en-US" altLang="en-US" b="0" i="0" u="none" strike="noStrike" cap="none" normalizeH="0" baseline="0" dirty="0">
                <a:ln>
                  <a:noFill/>
                </a:ln>
                <a:solidFill>
                  <a:srgbClr val="A9B7C6"/>
                </a:solidFill>
                <a:effectLst/>
                <a:latin typeface="JetBrains Mono"/>
              </a:rPr>
              <a:t>flask </a:t>
            </a:r>
            <a:r>
              <a:rPr kumimoji="0" lang="en-US" altLang="en-US" b="0" i="0" u="none" strike="noStrike" cap="none" normalizeH="0" baseline="0" dirty="0">
                <a:ln>
                  <a:noFill/>
                </a:ln>
                <a:solidFill>
                  <a:srgbClr val="CC7832"/>
                </a:solidFill>
                <a:effectLst/>
                <a:latin typeface="JetBrains Mono"/>
              </a:rPr>
              <a:t>import </a:t>
            </a:r>
            <a:r>
              <a:rPr kumimoji="0" lang="en-US" altLang="en-US" b="0" i="0" u="none" strike="noStrike" cap="none" normalizeH="0" baseline="0" dirty="0">
                <a:ln>
                  <a:noFill/>
                </a:ln>
                <a:solidFill>
                  <a:srgbClr val="A9B7C6"/>
                </a:solidFill>
                <a:effectLst/>
                <a:latin typeface="JetBrains Mono"/>
              </a:rPr>
              <a:t>Flask</a:t>
            </a:r>
            <a:br>
              <a:rPr kumimoji="0" lang="en-US" altLang="en-US" b="0" i="0" u="none" strike="noStrike" cap="none" normalizeH="0" baseline="0" dirty="0">
                <a:ln>
                  <a:noFill/>
                </a:ln>
                <a:solidFill>
                  <a:srgbClr val="A9B7C6"/>
                </a:solidFill>
                <a:effectLst/>
                <a:latin typeface="JetBrains Mono"/>
              </a:rPr>
            </a:b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808080"/>
                </a:solidFill>
                <a:effectLst/>
                <a:latin typeface="JetBrains Mono"/>
              </a:rPr>
              <a:t># Flask constructor takes the name of</a:t>
            </a:r>
            <a:br>
              <a:rPr kumimoji="0" lang="en-US" altLang="en-US" b="0" i="0"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808080"/>
                </a:solidFill>
                <a:effectLst/>
                <a:latin typeface="JetBrains Mono"/>
              </a:rPr>
              <a:t># current module (__name__) as argument</a:t>
            </a:r>
            <a:br>
              <a:rPr kumimoji="0" lang="en-US" altLang="en-US" b="0" i="0"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A9B7C6"/>
                </a:solidFill>
                <a:effectLst/>
                <a:latin typeface="JetBrains Mono"/>
              </a:rPr>
              <a:t>app = Flask(__name__)</a:t>
            </a:r>
            <a:br>
              <a:rPr kumimoji="0" lang="en-US" altLang="en-US" b="0" i="0" u="none" strike="noStrike" cap="none" normalizeH="0" baseline="0" dirty="0">
                <a:ln>
                  <a:noFill/>
                </a:ln>
                <a:solidFill>
                  <a:srgbClr val="A9B7C6"/>
                </a:solidFill>
                <a:effectLst/>
                <a:latin typeface="JetBrains Mono"/>
              </a:rPr>
            </a:b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BBB529"/>
                </a:solidFill>
                <a:effectLst/>
                <a:latin typeface="JetBrains Mono"/>
              </a:rPr>
              <a:t>@app.route</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6A8759"/>
                </a:solidFill>
                <a:effectLst/>
                <a:latin typeface="JetBrains Mono"/>
              </a:rPr>
              <a:t>'/'</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808080"/>
                </a:solidFill>
                <a:effectLst/>
                <a:latin typeface="JetBrains Mono"/>
              </a:rPr>
              <a:t># ‘/’ URL is bound with </a:t>
            </a:r>
            <a:r>
              <a:rPr kumimoji="0" lang="en-US" altLang="en-US" b="0" i="0" u="none" strike="noStrike" cap="none" normalizeH="0" baseline="0" dirty="0" err="1">
                <a:ln>
                  <a:noFill/>
                </a:ln>
                <a:solidFill>
                  <a:srgbClr val="808080"/>
                </a:solidFill>
                <a:effectLst/>
                <a:latin typeface="JetBrains Mono"/>
              </a:rPr>
              <a:t>hello_world</a:t>
            </a:r>
            <a:r>
              <a:rPr kumimoji="0" lang="en-US" altLang="en-US" b="0" i="0" u="none" strike="noStrike" cap="none" normalizeH="0" baseline="0" dirty="0">
                <a:ln>
                  <a:noFill/>
                </a:ln>
                <a:solidFill>
                  <a:srgbClr val="808080"/>
                </a:solidFill>
                <a:effectLst/>
                <a:latin typeface="JetBrains Mono"/>
              </a:rPr>
              <a:t>() function.</a:t>
            </a:r>
            <a:br>
              <a:rPr kumimoji="0" lang="en-US" altLang="en-US" b="0" i="0"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CC7832"/>
                </a:solidFill>
                <a:effectLst/>
                <a:latin typeface="JetBrains Mono"/>
              </a:rPr>
              <a:t>def </a:t>
            </a:r>
            <a:r>
              <a:rPr kumimoji="0" lang="en-US" altLang="en-US" b="0" i="0" u="none" strike="noStrike" cap="none" normalizeH="0" baseline="0" dirty="0">
                <a:ln>
                  <a:noFill/>
                </a:ln>
                <a:solidFill>
                  <a:srgbClr val="FFC66D"/>
                </a:solidFill>
                <a:effectLst/>
                <a:latin typeface="JetBrains Mono"/>
              </a:rPr>
              <a:t>home</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CC7832"/>
                </a:solidFill>
                <a:effectLst/>
                <a:latin typeface="JetBrains Mono"/>
              </a:rPr>
              <a:t>return </a:t>
            </a:r>
            <a:r>
              <a:rPr kumimoji="0" lang="en-US" altLang="en-US" b="0" i="0" u="none" strike="noStrike" cap="none" normalizeH="0" baseline="0" dirty="0">
                <a:ln>
                  <a:noFill/>
                </a:ln>
                <a:solidFill>
                  <a:srgbClr val="6A8759"/>
                </a:solidFill>
                <a:effectLst/>
                <a:latin typeface="JetBrains Mono"/>
              </a:rPr>
              <a:t>'You are at home page.'</a:t>
            </a:r>
            <a:br>
              <a:rPr kumimoji="0" lang="en-US" altLang="en-US" b="0" i="0" u="none" strike="noStrike" cap="none" normalizeH="0" baseline="0" dirty="0">
                <a:ln>
                  <a:noFill/>
                </a:ln>
                <a:solidFill>
                  <a:srgbClr val="6A8759"/>
                </a:solidFill>
                <a:effectLst/>
                <a:latin typeface="JetBrains Mono"/>
              </a:rPr>
            </a:br>
            <a:br>
              <a:rPr kumimoji="0" lang="en-US" altLang="en-US" b="0" i="0" u="none" strike="noStrike" cap="none" normalizeH="0" baseline="0" dirty="0">
                <a:ln>
                  <a:noFill/>
                </a:ln>
                <a:solidFill>
                  <a:srgbClr val="6A8759"/>
                </a:solidFill>
                <a:effectLst/>
                <a:latin typeface="JetBrains Mono"/>
              </a:rPr>
            </a:br>
            <a:r>
              <a:rPr kumimoji="0" lang="en-US" altLang="en-US" b="0" i="0" u="none" strike="noStrike" cap="none" normalizeH="0" baseline="0" dirty="0">
                <a:ln>
                  <a:noFill/>
                </a:ln>
                <a:solidFill>
                  <a:srgbClr val="BBB529"/>
                </a:solidFill>
                <a:effectLst/>
                <a:latin typeface="JetBrains Mono"/>
              </a:rPr>
              <a:t>@app.route</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6A8759"/>
                </a:solidFill>
                <a:effectLst/>
                <a:latin typeface="JetBrains Mono"/>
              </a:rPr>
              <a:t>'/allow'</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CC7832"/>
                </a:solidFill>
                <a:effectLst/>
                <a:latin typeface="JetBrains Mono"/>
              </a:rPr>
              <a:t>def </a:t>
            </a:r>
            <a:r>
              <a:rPr kumimoji="0" lang="en-US" altLang="en-US" b="0" i="0" u="none" strike="noStrike" cap="none" normalizeH="0" baseline="0" dirty="0">
                <a:ln>
                  <a:noFill/>
                </a:ln>
                <a:solidFill>
                  <a:srgbClr val="FFC66D"/>
                </a:solidFill>
                <a:effectLst/>
                <a:latin typeface="JetBrains Mono"/>
              </a:rPr>
              <a:t>allow</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CC7832"/>
                </a:solidFill>
                <a:effectLst/>
                <a:latin typeface="JetBrains Mono"/>
              </a:rPr>
              <a:t>return </a:t>
            </a:r>
            <a:r>
              <a:rPr kumimoji="0" lang="en-US" altLang="en-US" b="0" i="0" u="none" strike="noStrike" cap="none" normalizeH="0" baseline="0" dirty="0">
                <a:ln>
                  <a:noFill/>
                </a:ln>
                <a:solidFill>
                  <a:srgbClr val="6A8759"/>
                </a:solidFill>
                <a:effectLst/>
                <a:latin typeface="JetBrains Mono"/>
              </a:rPr>
              <a:t>'You have been allowed to enter.'</a:t>
            </a:r>
            <a:br>
              <a:rPr kumimoji="0" lang="en-US" altLang="en-US" b="0" i="0" u="none" strike="noStrike" cap="none" normalizeH="0" baseline="0" dirty="0">
                <a:ln>
                  <a:noFill/>
                </a:ln>
                <a:solidFill>
                  <a:srgbClr val="6A8759"/>
                </a:solidFill>
                <a:effectLst/>
                <a:latin typeface="JetBrains Mono"/>
              </a:rPr>
            </a:br>
            <a:br>
              <a:rPr kumimoji="0" lang="en-US" altLang="en-US" b="0" i="0" u="none" strike="noStrike" cap="none" normalizeH="0" baseline="0" dirty="0">
                <a:ln>
                  <a:noFill/>
                </a:ln>
                <a:solidFill>
                  <a:srgbClr val="6A8759"/>
                </a:solidFill>
                <a:effectLst/>
                <a:latin typeface="JetBrains Mono"/>
              </a:rPr>
            </a:br>
            <a:r>
              <a:rPr kumimoji="0" lang="en-US" altLang="en-US" b="0" i="0" u="none" strike="noStrike" cap="none" normalizeH="0" baseline="0" dirty="0">
                <a:ln>
                  <a:noFill/>
                </a:ln>
                <a:solidFill>
                  <a:srgbClr val="BBB529"/>
                </a:solidFill>
                <a:effectLst/>
                <a:latin typeface="JetBrains Mono"/>
              </a:rPr>
              <a:t>@app.route</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6A8759"/>
                </a:solidFill>
                <a:effectLst/>
                <a:latin typeface="JetBrains Mono"/>
              </a:rPr>
              <a:t>'/disallow'</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CC7832"/>
                </a:solidFill>
                <a:effectLst/>
                <a:latin typeface="JetBrains Mono"/>
              </a:rPr>
              <a:t>def </a:t>
            </a:r>
            <a:r>
              <a:rPr kumimoji="0" lang="en-US" altLang="en-US" b="0" i="0" u="none" strike="noStrike" cap="none" normalizeH="0" baseline="0" dirty="0">
                <a:ln>
                  <a:noFill/>
                </a:ln>
                <a:solidFill>
                  <a:srgbClr val="FFC66D"/>
                </a:solidFill>
                <a:effectLst/>
                <a:latin typeface="JetBrains Mono"/>
              </a:rPr>
              <a:t>disallow</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CC7832"/>
                </a:solidFill>
                <a:effectLst/>
                <a:latin typeface="JetBrains Mono"/>
              </a:rPr>
              <a:t>return </a:t>
            </a:r>
            <a:r>
              <a:rPr kumimoji="0" lang="en-US" altLang="en-US" b="0" i="0" u="none" strike="noStrike" cap="none" normalizeH="0" baseline="0" dirty="0">
                <a:ln>
                  <a:noFill/>
                </a:ln>
                <a:solidFill>
                  <a:srgbClr val="6A8759"/>
                </a:solidFill>
                <a:effectLst/>
                <a:latin typeface="JetBrains Mono"/>
              </a:rPr>
              <a:t>'You have not been allowed to enter.'</a:t>
            </a:r>
            <a:br>
              <a:rPr kumimoji="0" lang="en-US" altLang="en-US" b="0" i="0" u="none" strike="noStrike" cap="none" normalizeH="0" baseline="0" dirty="0">
                <a:ln>
                  <a:noFill/>
                </a:ln>
                <a:solidFill>
                  <a:srgbClr val="6A8759"/>
                </a:solidFill>
                <a:effectLst/>
                <a:latin typeface="JetBrains Mono"/>
              </a:rPr>
            </a:br>
            <a:br>
              <a:rPr kumimoji="0" lang="en-US" altLang="en-US" b="0" i="0" u="none" strike="noStrike" cap="none" normalizeH="0" baseline="0" dirty="0">
                <a:ln>
                  <a:noFill/>
                </a:ln>
                <a:solidFill>
                  <a:srgbClr val="6A8759"/>
                </a:solidFill>
                <a:effectLst/>
                <a:latin typeface="JetBrains Mono"/>
              </a:rPr>
            </a:br>
            <a:r>
              <a:rPr kumimoji="0" lang="en-US" altLang="en-US" b="0" i="0" u="none" strike="noStrike" cap="none" normalizeH="0" baseline="0" dirty="0">
                <a:ln>
                  <a:noFill/>
                </a:ln>
                <a:solidFill>
                  <a:srgbClr val="808080"/>
                </a:solidFill>
                <a:effectLst/>
                <a:latin typeface="JetBrains Mono"/>
              </a:rPr>
              <a:t># main driver function</a:t>
            </a:r>
            <a:br>
              <a:rPr kumimoji="0" lang="en-US" altLang="en-US" b="0" i="0"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CC7832"/>
                </a:solidFill>
                <a:effectLst/>
                <a:latin typeface="JetBrains Mono"/>
              </a:rPr>
              <a:t>if </a:t>
            </a:r>
            <a:r>
              <a:rPr kumimoji="0" lang="en-US" altLang="en-US" b="0" i="0" u="none" strike="noStrike" cap="none" normalizeH="0" baseline="0" dirty="0">
                <a:ln>
                  <a:noFill/>
                </a:ln>
                <a:solidFill>
                  <a:srgbClr val="A9B7C6"/>
                </a:solidFill>
                <a:effectLst/>
                <a:latin typeface="JetBrains Mono"/>
              </a:rPr>
              <a:t>__name__ == </a:t>
            </a:r>
            <a:r>
              <a:rPr kumimoji="0" lang="en-US" altLang="en-US" b="0" i="0" u="none" strike="noStrike" cap="none" normalizeH="0" baseline="0" dirty="0">
                <a:ln>
                  <a:noFill/>
                </a:ln>
                <a:solidFill>
                  <a:srgbClr val="6A8759"/>
                </a:solidFill>
                <a:effectLst/>
                <a:latin typeface="JetBrains Mono"/>
              </a:rPr>
              <a:t>'__main__'</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808080"/>
                </a:solidFill>
                <a:effectLst/>
                <a:latin typeface="JetBrains Mono"/>
              </a:rPr>
              <a:t># run() method of Flask class runs the application</a:t>
            </a:r>
            <a:br>
              <a:rPr kumimoji="0" lang="en-US" altLang="en-US" b="0" i="0"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808080"/>
                </a:solidFill>
                <a:effectLst/>
                <a:latin typeface="JetBrains Mono"/>
              </a:rPr>
              <a:t>   # on the local development server.</a:t>
            </a:r>
            <a:br>
              <a:rPr kumimoji="0" lang="en-US" altLang="en-US" b="0" i="0"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808080"/>
                </a:solidFill>
                <a:effectLst/>
                <a:latin typeface="JetBrains Mono"/>
              </a:rPr>
              <a:t>   </a:t>
            </a:r>
            <a:r>
              <a:rPr kumimoji="0" lang="en-US" altLang="en-US" b="0" i="0" u="none" strike="noStrike" cap="none" normalizeH="0" baseline="0" dirty="0" err="1">
                <a:ln>
                  <a:noFill/>
                </a:ln>
                <a:solidFill>
                  <a:srgbClr val="A9B7C6"/>
                </a:solidFill>
                <a:effectLst/>
                <a:latin typeface="JetBrains Mono"/>
              </a:rPr>
              <a:t>app.run</a:t>
            </a:r>
            <a:r>
              <a:rPr kumimoji="0" lang="en-US" altLang="en-US" b="0" i="0" u="none" strike="noStrike" cap="none" normalizeH="0" baseline="0" dirty="0">
                <a:ln>
                  <a:noFill/>
                </a:ln>
                <a:solidFill>
                  <a:srgbClr val="A9B7C6"/>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600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5BA6E-685A-407F-8984-C797B0F8DA4F}"/>
              </a:ext>
            </a:extLst>
          </p:cNvPr>
          <p:cNvSpPr>
            <a:spLocks noGrp="1"/>
          </p:cNvSpPr>
          <p:nvPr>
            <p:ph type="title"/>
          </p:nvPr>
        </p:nvSpPr>
        <p:spPr>
          <a:xfrm>
            <a:off x="561108" y="18255"/>
            <a:ext cx="10515600" cy="1325563"/>
          </a:xfrm>
        </p:spPr>
        <p:txBody>
          <a:bodyPr/>
          <a:lstStyle/>
          <a:p>
            <a:r>
              <a:rPr lang="en-IN" b="1" dirty="0">
                <a:solidFill>
                  <a:srgbClr val="0000CC"/>
                </a:solidFill>
              </a:rPr>
              <a:t>Build the URL Dynamically</a:t>
            </a:r>
          </a:p>
        </p:txBody>
      </p:sp>
      <p:sp>
        <p:nvSpPr>
          <p:cNvPr id="3" name="Content Placeholder 2">
            <a:extLst>
              <a:ext uri="{FF2B5EF4-FFF2-40B4-BE49-F238E27FC236}">
                <a16:creationId xmlns:a16="http://schemas.microsoft.com/office/drawing/2014/main" id="{4D80B116-DB4A-4FF0-AB26-A9583E768438}"/>
              </a:ext>
            </a:extLst>
          </p:cNvPr>
          <p:cNvSpPr>
            <a:spLocks noGrp="1"/>
          </p:cNvSpPr>
          <p:nvPr>
            <p:ph idx="1"/>
          </p:nvPr>
        </p:nvSpPr>
        <p:spPr>
          <a:xfrm>
            <a:off x="609599" y="1241064"/>
            <a:ext cx="10467109" cy="5118172"/>
          </a:xfrm>
        </p:spPr>
        <p:txBody>
          <a:bodyPr>
            <a:normAutofit fontScale="92500" lnSpcReduction="20000"/>
          </a:bodyPr>
          <a:lstStyle/>
          <a:p>
            <a:r>
              <a:rPr lang="en-IN" dirty="0"/>
              <a:t>To build a URL dynamically, by adding variable parts to the rule parameter. This variable part is marked as </a:t>
            </a:r>
            <a:r>
              <a:rPr lang="en-IN" b="1" dirty="0"/>
              <a:t>&lt;variable-name&gt;</a:t>
            </a:r>
            <a:r>
              <a:rPr lang="en-IN" dirty="0"/>
              <a:t>.</a:t>
            </a:r>
          </a:p>
          <a:p>
            <a:pPr marL="0" indent="0">
              <a:buNone/>
            </a:pPr>
            <a:endParaRPr lang="en-US" dirty="0"/>
          </a:p>
          <a:p>
            <a:pPr marL="747713" indent="0">
              <a:buNone/>
            </a:pPr>
            <a:r>
              <a:rPr lang="en-US" dirty="0"/>
              <a:t>from flask import Flask  </a:t>
            </a:r>
          </a:p>
          <a:p>
            <a:pPr marL="747713" indent="0">
              <a:buNone/>
            </a:pPr>
            <a:r>
              <a:rPr lang="en-US" dirty="0"/>
              <a:t>app = Flask(__name__)  </a:t>
            </a:r>
          </a:p>
          <a:p>
            <a:pPr marL="747713" indent="0">
              <a:buNone/>
            </a:pPr>
            <a:r>
              <a:rPr lang="en-US" dirty="0"/>
              <a:t> </a:t>
            </a:r>
          </a:p>
          <a:p>
            <a:pPr marL="747713" indent="0">
              <a:buNone/>
            </a:pPr>
            <a:r>
              <a:rPr lang="en-US" dirty="0"/>
              <a:t>@</a:t>
            </a:r>
            <a:r>
              <a:rPr lang="en-US" dirty="0" err="1"/>
              <a:t>app.route</a:t>
            </a:r>
            <a:r>
              <a:rPr lang="en-US" dirty="0"/>
              <a:t>('/home/&lt;name&gt;')  </a:t>
            </a:r>
          </a:p>
          <a:p>
            <a:pPr marL="747713" indent="0">
              <a:buNone/>
            </a:pPr>
            <a:r>
              <a:rPr lang="en-US" dirty="0"/>
              <a:t>def home(name):  </a:t>
            </a:r>
          </a:p>
          <a:p>
            <a:pPr marL="747713" indent="0">
              <a:buNone/>
            </a:pPr>
            <a:r>
              <a:rPr lang="en-US" dirty="0"/>
              <a:t>    return "</a:t>
            </a:r>
            <a:r>
              <a:rPr lang="en-US" dirty="0" err="1"/>
              <a:t>hello,"+name</a:t>
            </a:r>
            <a:r>
              <a:rPr lang="en-US" dirty="0"/>
              <a:t>;  </a:t>
            </a:r>
          </a:p>
          <a:p>
            <a:pPr marL="747713" indent="0">
              <a:buNone/>
            </a:pPr>
            <a:r>
              <a:rPr lang="en-US" dirty="0"/>
              <a:t>  </a:t>
            </a:r>
          </a:p>
          <a:p>
            <a:pPr marL="747713" indent="0">
              <a:buNone/>
            </a:pPr>
            <a:r>
              <a:rPr lang="en-US" dirty="0"/>
              <a:t>if __name__ =="__main__":  </a:t>
            </a:r>
          </a:p>
          <a:p>
            <a:pPr marL="747713" indent="0">
              <a:buNone/>
            </a:pPr>
            <a:r>
              <a:rPr lang="en-US" dirty="0"/>
              <a:t>    app.run( )</a:t>
            </a:r>
            <a:endParaRPr lang="en-IN" dirty="0"/>
          </a:p>
          <a:p>
            <a:endParaRPr lang="en-IN" dirty="0"/>
          </a:p>
          <a:p>
            <a:endParaRPr lang="en-IN" dirty="0"/>
          </a:p>
        </p:txBody>
      </p:sp>
    </p:spTree>
    <p:extLst>
      <p:ext uri="{BB962C8B-B14F-4D97-AF65-F5344CB8AC3E}">
        <p14:creationId xmlns:p14="http://schemas.microsoft.com/office/powerpoint/2010/main" val="2204209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501" y="3034895"/>
            <a:ext cx="8513990" cy="3457980"/>
          </a:xfrm>
        </p:spPr>
      </p:pic>
      <p:sp>
        <p:nvSpPr>
          <p:cNvPr id="4" name="Rectangle 1"/>
          <p:cNvSpPr>
            <a:spLocks noChangeArrowheads="1"/>
          </p:cNvSpPr>
          <p:nvPr/>
        </p:nvSpPr>
        <p:spPr bwMode="auto">
          <a:xfrm>
            <a:off x="1440501" y="168186"/>
            <a:ext cx="8008299"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from </a:t>
            </a:r>
            <a:r>
              <a:rPr kumimoji="0" lang="en-US" altLang="en-US" sz="1600" b="0" i="0" u="none" strike="noStrike" cap="none" normalizeH="0" baseline="0" dirty="0">
                <a:ln>
                  <a:noFill/>
                </a:ln>
                <a:solidFill>
                  <a:srgbClr val="A9B7C6"/>
                </a:solidFill>
                <a:effectLst/>
                <a:latin typeface="JetBrains Mono"/>
              </a:rPr>
              <a:t>flask </a:t>
            </a: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a:ln>
                  <a:noFill/>
                </a:ln>
                <a:solidFill>
                  <a:srgbClr val="A9B7C6"/>
                </a:solidFill>
                <a:effectLst/>
                <a:latin typeface="JetBrains Mono"/>
              </a:rPr>
              <a:t>Flask</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app = Flask(__name__)</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BBB529"/>
                </a:solidFill>
                <a:effectLst/>
                <a:latin typeface="JetBrains Mono"/>
              </a:rPr>
              <a:t>@</a:t>
            </a:r>
            <a:r>
              <a:rPr kumimoji="0" lang="en-US" altLang="en-US" sz="1600" b="0" i="0" u="none" strike="noStrike" cap="none" normalizeH="0" baseline="0" dirty="0" err="1">
                <a:ln>
                  <a:noFill/>
                </a:ln>
                <a:solidFill>
                  <a:srgbClr val="BBB529"/>
                </a:solidFill>
                <a:effectLst/>
                <a:latin typeface="JetBrains Mono"/>
              </a:rPr>
              <a:t>app.route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'/home/&lt;name&gt;'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err="1">
                <a:ln>
                  <a:noFill/>
                </a:ln>
                <a:solidFill>
                  <a:srgbClr val="CC7832"/>
                </a:solidFill>
                <a:effectLst/>
                <a:latin typeface="JetBrains Mono"/>
              </a:rPr>
              <a:t>def</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FFC66D"/>
                </a:solidFill>
                <a:effectLst/>
                <a:latin typeface="JetBrains Mono"/>
              </a:rPr>
              <a:t>string</a:t>
            </a:r>
            <a:r>
              <a:rPr kumimoji="0" lang="en-US" altLang="en-US" sz="1600" b="0" i="0" u="none" strike="noStrike" cap="none" normalizeH="0" baseline="0" dirty="0">
                <a:ln>
                  <a:noFill/>
                </a:ln>
                <a:solidFill>
                  <a:srgbClr val="A9B7C6"/>
                </a:solidFill>
                <a:effectLst/>
                <a:latin typeface="JetBrains Mono"/>
              </a:rPr>
              <a:t>(name):</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6A8759"/>
                </a:solidFill>
                <a:effectLst/>
                <a:latin typeface="JetBrains Mono"/>
              </a:rPr>
              <a:t>"My Project Folder Name is : "</a:t>
            </a:r>
            <a:r>
              <a:rPr kumimoji="0" lang="en-US" altLang="en-US" sz="1600" b="0" i="0" u="none" strike="noStrike" cap="none" normalizeH="0" baseline="0" dirty="0">
                <a:ln>
                  <a:noFill/>
                </a:ln>
                <a:solidFill>
                  <a:srgbClr val="A9B7C6"/>
                </a:solidFill>
                <a:effectLst/>
                <a:latin typeface="JetBrains Mono"/>
              </a:rPr>
              <a:t>+name</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__name__ == </a:t>
            </a:r>
            <a:r>
              <a:rPr kumimoji="0" lang="en-US" altLang="en-US" sz="1600" b="0" i="0" u="none" strike="noStrike" cap="none" normalizeH="0" baseline="0" dirty="0">
                <a:ln>
                  <a:noFill/>
                </a:ln>
                <a:solidFill>
                  <a:srgbClr val="6A8759"/>
                </a:solidFill>
                <a:effectLst/>
                <a:latin typeface="JetBrains Mono"/>
              </a:rPr>
              <a:t>'__main__'</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app.run</a:t>
            </a:r>
            <a:r>
              <a:rPr kumimoji="0" lang="en-US" altLang="en-US" sz="1600" b="0" i="0" u="none" strike="noStrike" cap="none" normalizeH="0" baseline="0" dirty="0">
                <a:ln>
                  <a:noFill/>
                </a:ln>
                <a:solidFill>
                  <a:srgbClr val="A9B7C6"/>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4456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FB51-12C6-4D02-A4E1-76F9BC2CB896}"/>
              </a:ext>
            </a:extLst>
          </p:cNvPr>
          <p:cNvSpPr>
            <a:spLocks noGrp="1"/>
          </p:cNvSpPr>
          <p:nvPr>
            <p:ph type="title"/>
          </p:nvPr>
        </p:nvSpPr>
        <p:spPr/>
        <p:txBody>
          <a:bodyPr/>
          <a:lstStyle/>
          <a:p>
            <a:r>
              <a:rPr lang="en-IN" b="1" dirty="0">
                <a:solidFill>
                  <a:srgbClr val="0000CC"/>
                </a:solidFill>
              </a:rPr>
              <a:t>Other Convertors</a:t>
            </a:r>
          </a:p>
        </p:txBody>
      </p:sp>
      <p:sp>
        <p:nvSpPr>
          <p:cNvPr id="5" name="Content Placeholder 4">
            <a:extLst>
              <a:ext uri="{FF2B5EF4-FFF2-40B4-BE49-F238E27FC236}">
                <a16:creationId xmlns:a16="http://schemas.microsoft.com/office/drawing/2014/main" id="{F2B6C9CF-3588-4D37-BD72-22C7FD9E0C1F}"/>
              </a:ext>
            </a:extLst>
          </p:cNvPr>
          <p:cNvSpPr>
            <a:spLocks noGrp="1"/>
          </p:cNvSpPr>
          <p:nvPr>
            <p:ph idx="1"/>
          </p:nvPr>
        </p:nvSpPr>
        <p:spPr>
          <a:xfrm>
            <a:off x="671945" y="1594140"/>
            <a:ext cx="10515600" cy="4351338"/>
          </a:xfrm>
        </p:spPr>
        <p:txBody>
          <a:bodyPr>
            <a:normAutofit/>
          </a:bodyPr>
          <a:lstStyle/>
          <a:p>
            <a:r>
              <a:rPr lang="en-US" sz="3600" dirty="0"/>
              <a:t>The following converters are used to convert the default string type to the associated data type.</a:t>
            </a:r>
          </a:p>
          <a:p>
            <a:endParaRPr lang="en-US" sz="3600" dirty="0"/>
          </a:p>
          <a:p>
            <a:pPr lvl="1"/>
            <a:r>
              <a:rPr lang="en-US" sz="3200" dirty="0">
                <a:solidFill>
                  <a:srgbClr val="0000CC"/>
                </a:solidFill>
              </a:rPr>
              <a:t>String</a:t>
            </a:r>
            <a:r>
              <a:rPr lang="en-US" sz="3200" dirty="0"/>
              <a:t>: default</a:t>
            </a:r>
          </a:p>
          <a:p>
            <a:pPr lvl="1"/>
            <a:r>
              <a:rPr lang="en-US" sz="3200" dirty="0">
                <a:solidFill>
                  <a:srgbClr val="0000CC"/>
                </a:solidFill>
              </a:rPr>
              <a:t>Int</a:t>
            </a:r>
            <a:r>
              <a:rPr lang="en-US" sz="3200" dirty="0"/>
              <a:t>: used to convert the string to the integer</a:t>
            </a:r>
          </a:p>
          <a:p>
            <a:pPr lvl="1"/>
            <a:r>
              <a:rPr lang="en-US" sz="3200" dirty="0">
                <a:solidFill>
                  <a:srgbClr val="0000CC"/>
                </a:solidFill>
              </a:rPr>
              <a:t>Float</a:t>
            </a:r>
            <a:r>
              <a:rPr lang="en-US" sz="3200" dirty="0"/>
              <a:t>: used to convert the string to the float.</a:t>
            </a:r>
          </a:p>
          <a:p>
            <a:pPr lvl="1"/>
            <a:r>
              <a:rPr lang="en-US" sz="3200" dirty="0">
                <a:solidFill>
                  <a:srgbClr val="0000CC"/>
                </a:solidFill>
              </a:rPr>
              <a:t>Path</a:t>
            </a:r>
            <a:r>
              <a:rPr lang="en-US" sz="3200" dirty="0"/>
              <a:t>: It can accept the slashes given in the URL.</a:t>
            </a:r>
          </a:p>
          <a:p>
            <a:endParaRPr lang="en-IN" sz="3600" dirty="0"/>
          </a:p>
        </p:txBody>
      </p:sp>
    </p:spTree>
    <p:extLst>
      <p:ext uri="{BB962C8B-B14F-4D97-AF65-F5344CB8AC3E}">
        <p14:creationId xmlns:p14="http://schemas.microsoft.com/office/powerpoint/2010/main" val="3539054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1"/>
          <p:cNvSpPr>
            <a:spLocks noChangeArrowheads="1"/>
          </p:cNvSpPr>
          <p:nvPr/>
        </p:nvSpPr>
        <p:spPr bwMode="auto">
          <a:xfrm>
            <a:off x="641838" y="667160"/>
            <a:ext cx="10908323" cy="532453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CC7832"/>
                </a:solidFill>
                <a:effectLst/>
                <a:latin typeface="JetBrains Mono"/>
              </a:rPr>
              <a:t>from </a:t>
            </a:r>
            <a:r>
              <a:rPr kumimoji="0" lang="en-US" altLang="en-US" sz="2800" b="0" i="0" u="none" strike="noStrike" cap="none" normalizeH="0" baseline="0" dirty="0">
                <a:ln>
                  <a:noFill/>
                </a:ln>
                <a:solidFill>
                  <a:srgbClr val="A9B7C6"/>
                </a:solidFill>
                <a:effectLst/>
                <a:latin typeface="JetBrains Mono"/>
              </a:rPr>
              <a:t>flask </a:t>
            </a:r>
            <a:r>
              <a:rPr kumimoji="0" lang="en-US" altLang="en-US" sz="2800" b="0" i="0" u="none" strike="noStrike" cap="none" normalizeH="0" baseline="0" dirty="0">
                <a:ln>
                  <a:noFill/>
                </a:ln>
                <a:solidFill>
                  <a:srgbClr val="CC7832"/>
                </a:solidFill>
                <a:effectLst/>
                <a:latin typeface="JetBrains Mono"/>
              </a:rPr>
              <a:t>import </a:t>
            </a:r>
            <a:r>
              <a:rPr kumimoji="0" lang="en-US" altLang="en-US" sz="2800" b="0" i="0" u="none" strike="noStrike" cap="none" normalizeH="0" baseline="0" dirty="0">
                <a:ln>
                  <a:noFill/>
                </a:ln>
                <a:solidFill>
                  <a:srgbClr val="A9B7C6"/>
                </a:solidFill>
                <a:effectLst/>
                <a:latin typeface="JetBrains Mono"/>
              </a:rPr>
              <a:t>Flask</a:t>
            </a:r>
            <a:br>
              <a:rPr kumimoji="0" lang="en-US" altLang="en-US" sz="2800" b="0" i="0" u="none" strike="noStrike" cap="none" normalizeH="0" baseline="0" dirty="0">
                <a:ln>
                  <a:noFill/>
                </a:ln>
                <a:solidFill>
                  <a:srgbClr val="A9B7C6"/>
                </a:solidFill>
                <a:effectLst/>
                <a:latin typeface="JetBrains Mono"/>
              </a:rPr>
            </a:br>
            <a:br>
              <a:rPr kumimoji="0" lang="en-US" altLang="en-US" sz="2800" b="0" i="0" u="none" strike="noStrike" cap="none" normalizeH="0" baseline="0" dirty="0">
                <a:ln>
                  <a:noFill/>
                </a:ln>
                <a:solidFill>
                  <a:srgbClr val="A9B7C6"/>
                </a:solidFill>
                <a:effectLst/>
                <a:latin typeface="JetBrains Mono"/>
              </a:rPr>
            </a:br>
            <a:r>
              <a:rPr kumimoji="0" lang="en-US" altLang="en-US" sz="2800" b="0" i="0" u="none" strike="noStrike" cap="none" normalizeH="0" baseline="0" dirty="0">
                <a:ln>
                  <a:noFill/>
                </a:ln>
                <a:solidFill>
                  <a:srgbClr val="A9B7C6"/>
                </a:solidFill>
                <a:effectLst/>
                <a:latin typeface="JetBrains Mono"/>
              </a:rPr>
              <a:t>app = Flask(__name__)</a:t>
            </a:r>
            <a:br>
              <a:rPr kumimoji="0" lang="en-US" altLang="en-US" sz="2800" b="0" i="0" u="none" strike="noStrike" cap="none" normalizeH="0" baseline="0" dirty="0">
                <a:ln>
                  <a:noFill/>
                </a:ln>
                <a:solidFill>
                  <a:srgbClr val="A9B7C6"/>
                </a:solidFill>
                <a:effectLst/>
                <a:latin typeface="JetBrains Mono"/>
              </a:rPr>
            </a:br>
            <a:br>
              <a:rPr kumimoji="0" lang="en-US" altLang="en-US" sz="2800" b="0" i="0" u="none" strike="noStrike" cap="none" normalizeH="0" baseline="0" dirty="0">
                <a:ln>
                  <a:noFill/>
                </a:ln>
                <a:solidFill>
                  <a:srgbClr val="A9B7C6"/>
                </a:solidFill>
                <a:effectLst/>
                <a:latin typeface="JetBrains Mono"/>
              </a:rPr>
            </a:br>
            <a:r>
              <a:rPr kumimoji="0" lang="en-US" altLang="en-US" sz="2800" b="0" i="0" u="none" strike="noStrike" cap="none" normalizeH="0" baseline="0" dirty="0">
                <a:ln>
                  <a:noFill/>
                </a:ln>
                <a:solidFill>
                  <a:srgbClr val="BBB529"/>
                </a:solidFill>
                <a:effectLst/>
                <a:latin typeface="JetBrains Mono"/>
              </a:rPr>
              <a:t>@app.route</a:t>
            </a:r>
            <a:r>
              <a:rPr kumimoji="0" lang="en-US" altLang="en-US" sz="2800" b="0" i="0" u="none" strike="noStrike" cap="none" normalizeH="0" baseline="0" dirty="0">
                <a:ln>
                  <a:noFill/>
                </a:ln>
                <a:solidFill>
                  <a:srgbClr val="A9B7C6"/>
                </a:solidFill>
                <a:effectLst/>
                <a:latin typeface="JetBrains Mono"/>
              </a:rPr>
              <a:t>(</a:t>
            </a:r>
            <a:r>
              <a:rPr kumimoji="0" lang="en-US" altLang="en-US" sz="2800" b="0" i="0" u="none" strike="noStrike" cap="none" normalizeH="0" baseline="0" dirty="0">
                <a:ln>
                  <a:noFill/>
                </a:ln>
                <a:solidFill>
                  <a:srgbClr val="6A8759"/>
                </a:solidFill>
                <a:effectLst/>
                <a:latin typeface="JetBrains Mono"/>
              </a:rPr>
              <a:t>'/home/&lt;string:name&gt;'</a:t>
            </a:r>
            <a:r>
              <a:rPr kumimoji="0" lang="en-US" altLang="en-US" sz="2800" b="0" i="0" u="none" strike="noStrike" cap="none" normalizeH="0" baseline="0" dirty="0">
                <a:ln>
                  <a:noFill/>
                </a:ln>
                <a:solidFill>
                  <a:srgbClr val="A9B7C6"/>
                </a:solidFill>
                <a:effectLst/>
                <a:latin typeface="JetBrains Mono"/>
              </a:rPr>
              <a:t>)</a:t>
            </a:r>
            <a:br>
              <a:rPr kumimoji="0" lang="en-US" altLang="en-US" sz="2800" b="0" i="0" u="none" strike="noStrike" cap="none" normalizeH="0" baseline="0" dirty="0">
                <a:ln>
                  <a:noFill/>
                </a:ln>
                <a:solidFill>
                  <a:srgbClr val="A9B7C6"/>
                </a:solidFill>
                <a:effectLst/>
                <a:latin typeface="JetBrains Mono"/>
              </a:rPr>
            </a:br>
            <a:r>
              <a:rPr kumimoji="0" lang="en-US" altLang="en-US" sz="2800" b="0" i="0" u="none" strike="noStrike" cap="none" normalizeH="0" baseline="0" dirty="0">
                <a:ln>
                  <a:noFill/>
                </a:ln>
                <a:solidFill>
                  <a:srgbClr val="CC7832"/>
                </a:solidFill>
                <a:effectLst/>
                <a:latin typeface="JetBrains Mono"/>
              </a:rPr>
              <a:t>def </a:t>
            </a:r>
            <a:r>
              <a:rPr kumimoji="0" lang="en-US" altLang="en-US" sz="2800" b="0" i="0" u="none" strike="noStrike" cap="none" normalizeH="0" baseline="0" dirty="0">
                <a:ln>
                  <a:noFill/>
                </a:ln>
                <a:solidFill>
                  <a:srgbClr val="FFC66D"/>
                </a:solidFill>
                <a:effectLst/>
                <a:latin typeface="JetBrains Mono"/>
              </a:rPr>
              <a:t>string</a:t>
            </a:r>
            <a:r>
              <a:rPr kumimoji="0" lang="en-US" altLang="en-US" sz="2800" b="0" i="0" u="none" strike="noStrike" cap="none" normalizeH="0" baseline="0" dirty="0">
                <a:ln>
                  <a:noFill/>
                </a:ln>
                <a:solidFill>
                  <a:srgbClr val="A9B7C6"/>
                </a:solidFill>
                <a:effectLst/>
                <a:latin typeface="JetBrains Mono"/>
              </a:rPr>
              <a:t>(name):</a:t>
            </a:r>
            <a:br>
              <a:rPr kumimoji="0" lang="en-US" altLang="en-US" sz="2800" b="0" i="0" u="none" strike="noStrike" cap="none" normalizeH="0" baseline="0" dirty="0">
                <a:ln>
                  <a:noFill/>
                </a:ln>
                <a:solidFill>
                  <a:srgbClr val="A9B7C6"/>
                </a:solidFill>
                <a:effectLst/>
                <a:latin typeface="JetBrains Mono"/>
              </a:rPr>
            </a:br>
            <a:r>
              <a:rPr kumimoji="0" lang="en-US" altLang="en-US" sz="2800" b="0" i="0" u="none" strike="noStrike" cap="none" normalizeH="0" baseline="0" dirty="0">
                <a:ln>
                  <a:noFill/>
                </a:ln>
                <a:solidFill>
                  <a:srgbClr val="A9B7C6"/>
                </a:solidFill>
                <a:effectLst/>
                <a:latin typeface="JetBrains Mono"/>
              </a:rPr>
              <a:t>    </a:t>
            </a:r>
            <a:r>
              <a:rPr kumimoji="0" lang="en-US" altLang="en-US" sz="2800" b="0" i="0" u="none" strike="noStrike" cap="none" normalizeH="0" baseline="0" dirty="0">
                <a:ln>
                  <a:noFill/>
                </a:ln>
                <a:solidFill>
                  <a:srgbClr val="CC7832"/>
                </a:solidFill>
                <a:effectLst/>
                <a:latin typeface="JetBrains Mono"/>
              </a:rPr>
              <a:t>return </a:t>
            </a:r>
            <a:r>
              <a:rPr kumimoji="0" lang="en-US" altLang="en-US" sz="2800" b="0" i="0" u="none" strike="noStrike" cap="none" normalizeH="0" baseline="0" dirty="0">
                <a:ln>
                  <a:noFill/>
                </a:ln>
                <a:solidFill>
                  <a:srgbClr val="6A8759"/>
                </a:solidFill>
                <a:effectLst/>
                <a:latin typeface="JetBrains Mono"/>
              </a:rPr>
              <a:t>"My Project Folder Name is : %s" </a:t>
            </a:r>
            <a:r>
              <a:rPr kumimoji="0" lang="en-US" altLang="en-US" sz="2800" b="0" i="0" u="none" strike="noStrike" cap="none" normalizeH="0" baseline="0" dirty="0">
                <a:ln>
                  <a:noFill/>
                </a:ln>
                <a:solidFill>
                  <a:srgbClr val="A9B7C6"/>
                </a:solidFill>
                <a:effectLst/>
                <a:latin typeface="JetBrains Mono"/>
              </a:rPr>
              <a:t>%name</a:t>
            </a:r>
            <a:br>
              <a:rPr kumimoji="0" lang="en-US" altLang="en-US" sz="2800" b="0" i="0" u="none" strike="noStrike" cap="none" normalizeH="0" baseline="0" dirty="0">
                <a:ln>
                  <a:noFill/>
                </a:ln>
                <a:solidFill>
                  <a:srgbClr val="A9B7C6"/>
                </a:solidFill>
                <a:effectLst/>
                <a:latin typeface="JetBrains Mono"/>
              </a:rPr>
            </a:br>
            <a:br>
              <a:rPr kumimoji="0" lang="en-US" altLang="en-US" sz="2800" b="0" i="0" u="none" strike="noStrike" cap="none" normalizeH="0" baseline="0" dirty="0">
                <a:ln>
                  <a:noFill/>
                </a:ln>
                <a:solidFill>
                  <a:srgbClr val="A9B7C6"/>
                </a:solidFill>
                <a:effectLst/>
                <a:latin typeface="JetBrains Mono"/>
              </a:rPr>
            </a:br>
            <a:r>
              <a:rPr kumimoji="0" lang="en-US" altLang="en-US" sz="2800" b="0" i="0" u="none" strike="noStrike" cap="none" normalizeH="0" baseline="0" dirty="0">
                <a:ln>
                  <a:noFill/>
                </a:ln>
                <a:solidFill>
                  <a:srgbClr val="CC7832"/>
                </a:solidFill>
                <a:effectLst/>
                <a:latin typeface="JetBrains Mono"/>
              </a:rPr>
              <a:t>if </a:t>
            </a:r>
            <a:r>
              <a:rPr kumimoji="0" lang="en-US" altLang="en-US" sz="2800" b="0" i="0" u="none" strike="noStrike" cap="none" normalizeH="0" baseline="0" dirty="0">
                <a:ln>
                  <a:noFill/>
                </a:ln>
                <a:solidFill>
                  <a:srgbClr val="A9B7C6"/>
                </a:solidFill>
                <a:effectLst/>
                <a:latin typeface="JetBrains Mono"/>
              </a:rPr>
              <a:t>__name__ == </a:t>
            </a:r>
            <a:r>
              <a:rPr kumimoji="0" lang="en-US" altLang="en-US" sz="2800" b="0" i="0" u="none" strike="noStrike" cap="none" normalizeH="0" baseline="0" dirty="0">
                <a:ln>
                  <a:noFill/>
                </a:ln>
                <a:solidFill>
                  <a:srgbClr val="6A8759"/>
                </a:solidFill>
                <a:effectLst/>
                <a:latin typeface="JetBrains Mono"/>
              </a:rPr>
              <a:t>'__main__'</a:t>
            </a:r>
            <a:r>
              <a:rPr kumimoji="0" lang="en-US" altLang="en-US" sz="2800" b="0" i="0" u="none" strike="noStrike" cap="none" normalizeH="0" baseline="0" dirty="0">
                <a:ln>
                  <a:noFill/>
                </a:ln>
                <a:solidFill>
                  <a:srgbClr val="A9B7C6"/>
                </a:solidFill>
                <a:effectLst/>
                <a:latin typeface="JetBrains Mono"/>
              </a:rPr>
              <a:t>:</a:t>
            </a:r>
            <a:br>
              <a:rPr kumimoji="0" lang="en-US" altLang="en-US" sz="2800" b="0" i="0" u="none" strike="noStrike" cap="none" normalizeH="0" baseline="0" dirty="0">
                <a:ln>
                  <a:noFill/>
                </a:ln>
                <a:solidFill>
                  <a:srgbClr val="A9B7C6"/>
                </a:solidFill>
                <a:effectLst/>
                <a:latin typeface="JetBrains Mono"/>
              </a:rPr>
            </a:br>
            <a:r>
              <a:rPr kumimoji="0" lang="en-US" altLang="en-US" sz="2800" b="0" i="0" u="none" strike="noStrike" cap="none" normalizeH="0" baseline="0" dirty="0">
                <a:ln>
                  <a:noFill/>
                </a:ln>
                <a:solidFill>
                  <a:srgbClr val="A9B7C6"/>
                </a:solidFill>
                <a:effectLst/>
                <a:latin typeface="JetBrains Mono"/>
              </a:rPr>
              <a:t>    </a:t>
            </a:r>
            <a:r>
              <a:rPr kumimoji="0" lang="en-US" altLang="en-US" sz="2800" b="0" i="0" u="none" strike="noStrike" cap="none" normalizeH="0" baseline="0" dirty="0" err="1">
                <a:ln>
                  <a:noFill/>
                </a:ln>
                <a:solidFill>
                  <a:srgbClr val="A9B7C6"/>
                </a:solidFill>
                <a:effectLst/>
                <a:latin typeface="JetBrains Mono"/>
              </a:rPr>
              <a:t>app.run</a:t>
            </a:r>
            <a:r>
              <a:rPr kumimoji="0" lang="en-US" altLang="en-US" sz="2800" b="0" i="0" u="none" strike="noStrike" cap="none" normalizeH="0" baseline="0" dirty="0">
                <a:ln>
                  <a:noFill/>
                </a:ln>
                <a:solidFill>
                  <a:srgbClr val="A9B7C6"/>
                </a:solidFill>
                <a:effectLst/>
                <a:latin typeface="JetBrains Mono"/>
              </a:rPr>
              <a:t>()</a:t>
            </a:r>
            <a:br>
              <a:rPr kumimoji="0" lang="en-US" altLang="en-US" sz="2800" b="0" i="0" u="none" strike="noStrike" cap="none" normalizeH="0" baseline="0" dirty="0">
                <a:ln>
                  <a:noFill/>
                </a:ln>
                <a:solidFill>
                  <a:srgbClr val="A9B7C6"/>
                </a:solidFill>
                <a:effectLst/>
                <a:latin typeface="JetBrains Mono"/>
              </a:rPr>
            </a:b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08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32E1-8E56-42FE-948F-4F71AAA12900}"/>
              </a:ext>
            </a:extLst>
          </p:cNvPr>
          <p:cNvSpPr>
            <a:spLocks noGrp="1"/>
          </p:cNvSpPr>
          <p:nvPr>
            <p:ph type="title"/>
          </p:nvPr>
        </p:nvSpPr>
        <p:spPr>
          <a:xfrm>
            <a:off x="838200" y="365126"/>
            <a:ext cx="10515600" cy="797850"/>
          </a:xfrm>
        </p:spPr>
        <p:txBody>
          <a:bodyPr/>
          <a:lstStyle/>
          <a:p>
            <a:r>
              <a:rPr lang="en-IN" dirty="0"/>
              <a:t>Introduction-Flask</a:t>
            </a:r>
          </a:p>
        </p:txBody>
      </p:sp>
      <p:sp>
        <p:nvSpPr>
          <p:cNvPr id="3" name="Content Placeholder 2">
            <a:extLst>
              <a:ext uri="{FF2B5EF4-FFF2-40B4-BE49-F238E27FC236}">
                <a16:creationId xmlns:a16="http://schemas.microsoft.com/office/drawing/2014/main" id="{6EEDF44A-348D-437B-93DB-CA164D9E940C}"/>
              </a:ext>
            </a:extLst>
          </p:cNvPr>
          <p:cNvSpPr>
            <a:spLocks noGrp="1"/>
          </p:cNvSpPr>
          <p:nvPr>
            <p:ph idx="1"/>
          </p:nvPr>
        </p:nvSpPr>
        <p:spPr>
          <a:xfrm>
            <a:off x="567267" y="1162976"/>
            <a:ext cx="10515600" cy="5329898"/>
          </a:xfrm>
        </p:spPr>
        <p:txBody>
          <a:bodyPr>
            <a:normAutofit lnSpcReduction="10000"/>
          </a:bodyPr>
          <a:lstStyle/>
          <a:p>
            <a:pPr>
              <a:lnSpc>
                <a:spcPct val="150000"/>
              </a:lnSpc>
            </a:pPr>
            <a:r>
              <a:rPr lang="en-IN" sz="2400" dirty="0"/>
              <a:t>It is </a:t>
            </a:r>
            <a:r>
              <a:rPr lang="en-IN" sz="2400" b="1" dirty="0">
                <a:solidFill>
                  <a:srgbClr val="0000CC"/>
                </a:solidFill>
              </a:rPr>
              <a:t>Web application framework </a:t>
            </a:r>
            <a:r>
              <a:rPr lang="en-IN" sz="2400" dirty="0"/>
              <a:t>written in python</a:t>
            </a:r>
          </a:p>
          <a:p>
            <a:pPr>
              <a:lnSpc>
                <a:spcPct val="150000"/>
              </a:lnSpc>
            </a:pPr>
            <a:r>
              <a:rPr lang="en-IN" sz="2400" b="1" dirty="0">
                <a:solidFill>
                  <a:srgbClr val="0000CC"/>
                </a:solidFill>
              </a:rPr>
              <a:t>Web Framework-Application framework that represents collection of libraries/modules</a:t>
            </a:r>
            <a:r>
              <a:rPr lang="en-IN" sz="2400" dirty="0">
                <a:solidFill>
                  <a:srgbClr val="0000CC"/>
                </a:solidFill>
              </a:rPr>
              <a:t> </a:t>
            </a:r>
            <a:r>
              <a:rPr lang="en-IN" sz="2400" dirty="0"/>
              <a:t>without bothering about low level details like protocol</a:t>
            </a:r>
          </a:p>
          <a:p>
            <a:pPr>
              <a:lnSpc>
                <a:spcPct val="150000"/>
              </a:lnSpc>
            </a:pPr>
            <a:r>
              <a:rPr lang="en-IN" sz="2400" dirty="0"/>
              <a:t>It is based on </a:t>
            </a:r>
            <a:r>
              <a:rPr lang="en-IN" sz="2400" dirty="0" err="1">
                <a:solidFill>
                  <a:srgbClr val="0000CC"/>
                </a:solidFill>
              </a:rPr>
              <a:t>Werkzeug</a:t>
            </a:r>
            <a:r>
              <a:rPr lang="en-IN" sz="2400" dirty="0">
                <a:solidFill>
                  <a:srgbClr val="0000CC"/>
                </a:solidFill>
              </a:rPr>
              <a:t> WSGI Toolkit </a:t>
            </a:r>
            <a:r>
              <a:rPr lang="en-IN" sz="2400" dirty="0"/>
              <a:t>and </a:t>
            </a:r>
            <a:r>
              <a:rPr lang="en-IN" sz="2400" dirty="0">
                <a:solidFill>
                  <a:srgbClr val="0000CC"/>
                </a:solidFill>
              </a:rPr>
              <a:t>Jinga2</a:t>
            </a:r>
            <a:r>
              <a:rPr lang="en-IN" sz="2400" dirty="0"/>
              <a:t> Template Engine-Web templating engine</a:t>
            </a:r>
          </a:p>
          <a:p>
            <a:pPr>
              <a:lnSpc>
                <a:spcPct val="150000"/>
              </a:lnSpc>
            </a:pPr>
            <a:r>
              <a:rPr lang="en-IN" sz="2400" b="1" dirty="0" err="1">
                <a:solidFill>
                  <a:srgbClr val="0000CC"/>
                </a:solidFill>
              </a:rPr>
              <a:t>Werkzeug</a:t>
            </a:r>
            <a:r>
              <a:rPr lang="en-IN" sz="2400" b="1" dirty="0">
                <a:solidFill>
                  <a:srgbClr val="0000CC"/>
                </a:solidFill>
              </a:rPr>
              <a:t>-WSGI Toolkit </a:t>
            </a:r>
            <a:r>
              <a:rPr lang="en-IN" sz="2400" dirty="0"/>
              <a:t>which handles request and response objects and utility functions</a:t>
            </a:r>
          </a:p>
          <a:p>
            <a:pPr>
              <a:lnSpc>
                <a:spcPct val="150000"/>
              </a:lnSpc>
            </a:pPr>
            <a:r>
              <a:rPr lang="en-IN" sz="2400" b="1" dirty="0">
                <a:solidFill>
                  <a:srgbClr val="0000CC"/>
                </a:solidFill>
              </a:rPr>
              <a:t>Jinga2</a:t>
            </a:r>
            <a:r>
              <a:rPr lang="en-IN" sz="2400" dirty="0"/>
              <a:t> –Popular templating engine for python; A web templating engine combines template with a data source to render some dynamic web pages</a:t>
            </a:r>
          </a:p>
        </p:txBody>
      </p:sp>
    </p:spTree>
    <p:extLst>
      <p:ext uri="{BB962C8B-B14F-4D97-AF65-F5344CB8AC3E}">
        <p14:creationId xmlns:p14="http://schemas.microsoft.com/office/powerpoint/2010/main" val="2891773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28FD-48BC-4AF4-8655-AAD23CAFF5F8}"/>
              </a:ext>
            </a:extLst>
          </p:cNvPr>
          <p:cNvSpPr>
            <a:spLocks noGrp="1"/>
          </p:cNvSpPr>
          <p:nvPr>
            <p:ph type="title"/>
          </p:nvPr>
        </p:nvSpPr>
        <p:spPr/>
        <p:txBody>
          <a:bodyPr/>
          <a:lstStyle/>
          <a:p>
            <a:r>
              <a:rPr lang="en-IN" dirty="0"/>
              <a:t>Example for Convertor</a:t>
            </a:r>
          </a:p>
        </p:txBody>
      </p:sp>
      <p:sp>
        <p:nvSpPr>
          <p:cNvPr id="3" name="Content Placeholder 2">
            <a:extLst>
              <a:ext uri="{FF2B5EF4-FFF2-40B4-BE49-F238E27FC236}">
                <a16:creationId xmlns:a16="http://schemas.microsoft.com/office/drawing/2014/main" id="{FB19BB1F-C6FD-4478-9CB3-1B132F9853E5}"/>
              </a:ext>
            </a:extLst>
          </p:cNvPr>
          <p:cNvSpPr>
            <a:spLocks noGrp="1"/>
          </p:cNvSpPr>
          <p:nvPr>
            <p:ph idx="1"/>
          </p:nvPr>
        </p:nvSpPr>
        <p:spPr/>
        <p:txBody>
          <a:bodyPr>
            <a:normAutofit fontScale="70000" lnSpcReduction="20000"/>
          </a:bodyPr>
          <a:lstStyle/>
          <a:p>
            <a:r>
              <a:rPr lang="en-US" dirty="0"/>
              <a:t>The converter can also be used in the URL to map the specified variable to the particular data type. For example, we can provide the integers or float like age or salary respectively.</a:t>
            </a:r>
          </a:p>
          <a:p>
            <a:pPr marL="0" indent="0">
              <a:buNone/>
            </a:pPr>
            <a:r>
              <a:rPr lang="en-US" dirty="0"/>
              <a:t>Consider the following example.</a:t>
            </a:r>
          </a:p>
          <a:p>
            <a:pPr marL="0" indent="0">
              <a:buNone/>
            </a:pPr>
            <a:r>
              <a:rPr lang="en-US" dirty="0"/>
              <a:t>from flask import Flask  </a:t>
            </a:r>
          </a:p>
          <a:p>
            <a:pPr marL="0" indent="0">
              <a:buNone/>
            </a:pPr>
            <a:r>
              <a:rPr lang="en-US" dirty="0"/>
              <a:t>app = Flask(__name__)  </a:t>
            </a:r>
          </a:p>
          <a:p>
            <a:pPr marL="0" indent="0">
              <a:buNone/>
            </a:pPr>
            <a:r>
              <a:rPr lang="en-US" dirty="0"/>
              <a:t> </a:t>
            </a:r>
          </a:p>
          <a:p>
            <a:pPr marL="0" indent="0">
              <a:buNone/>
            </a:pPr>
            <a:r>
              <a:rPr lang="en-US" dirty="0"/>
              <a:t>@</a:t>
            </a:r>
            <a:r>
              <a:rPr lang="en-US" dirty="0" err="1"/>
              <a:t>app.route</a:t>
            </a:r>
            <a:r>
              <a:rPr lang="en-US" dirty="0"/>
              <a:t>('/home/&lt;</a:t>
            </a:r>
            <a:r>
              <a:rPr lang="en-US" dirty="0" err="1"/>
              <a:t>int:age</a:t>
            </a:r>
            <a:r>
              <a:rPr lang="en-US" dirty="0"/>
              <a:t>&gt;')  </a:t>
            </a:r>
          </a:p>
          <a:p>
            <a:pPr marL="0" indent="0">
              <a:buNone/>
            </a:pPr>
            <a:r>
              <a:rPr lang="en-US" dirty="0"/>
              <a:t>def home(age):  </a:t>
            </a:r>
          </a:p>
          <a:p>
            <a:pPr marL="0" indent="0">
              <a:buNone/>
            </a:pPr>
            <a:r>
              <a:rPr lang="en-US" dirty="0"/>
              <a:t>    return "Age = %</a:t>
            </a:r>
            <a:r>
              <a:rPr lang="en-US" dirty="0" err="1"/>
              <a:t>d"%age</a:t>
            </a:r>
            <a:r>
              <a:rPr lang="en-US" dirty="0"/>
              <a:t>;  </a:t>
            </a:r>
          </a:p>
          <a:p>
            <a:pPr marL="0" indent="0">
              <a:buNone/>
            </a:pPr>
            <a:r>
              <a:rPr lang="en-US" dirty="0"/>
              <a:t>  </a:t>
            </a:r>
          </a:p>
          <a:p>
            <a:pPr marL="0" indent="0">
              <a:buNone/>
            </a:pPr>
            <a:r>
              <a:rPr lang="en-US" dirty="0"/>
              <a:t>if __name__ =="__main__":  </a:t>
            </a:r>
          </a:p>
          <a:p>
            <a:pPr marL="0" indent="0">
              <a:buNone/>
            </a:pPr>
            <a:r>
              <a:rPr lang="en-US" dirty="0"/>
              <a:t>    app.run( ) </a:t>
            </a:r>
            <a:endParaRPr lang="en-IN" dirty="0"/>
          </a:p>
        </p:txBody>
      </p:sp>
    </p:spTree>
    <p:extLst>
      <p:ext uri="{BB962C8B-B14F-4D97-AF65-F5344CB8AC3E}">
        <p14:creationId xmlns:p14="http://schemas.microsoft.com/office/powerpoint/2010/main" val="1173939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3101" y="2837905"/>
            <a:ext cx="8111974" cy="3810000"/>
          </a:xfrm>
        </p:spPr>
      </p:pic>
      <p:sp>
        <p:nvSpPr>
          <p:cNvPr id="4" name="Rectangle 1"/>
          <p:cNvSpPr>
            <a:spLocks noChangeArrowheads="1"/>
          </p:cNvSpPr>
          <p:nvPr/>
        </p:nvSpPr>
        <p:spPr bwMode="auto">
          <a:xfrm>
            <a:off x="1633101" y="267790"/>
            <a:ext cx="7995808"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from </a:t>
            </a:r>
            <a:r>
              <a:rPr kumimoji="0" lang="en-US" altLang="en-US" sz="1600" b="0" i="0" u="none" strike="noStrike" cap="none" normalizeH="0" baseline="0" dirty="0">
                <a:ln>
                  <a:noFill/>
                </a:ln>
                <a:solidFill>
                  <a:srgbClr val="A9B7C6"/>
                </a:solidFill>
                <a:effectLst/>
                <a:latin typeface="JetBrains Mono"/>
              </a:rPr>
              <a:t>flask </a:t>
            </a: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a:ln>
                  <a:noFill/>
                </a:ln>
                <a:solidFill>
                  <a:srgbClr val="A9B7C6"/>
                </a:solidFill>
                <a:effectLst/>
                <a:latin typeface="JetBrains Mono"/>
              </a:rPr>
              <a:t>Flask</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app = Flask(__name__)</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age=</a:t>
            </a:r>
            <a:r>
              <a:rPr kumimoji="0" lang="en-US" altLang="en-US" sz="1600" b="0" i="0" u="none" strike="noStrike" cap="none" normalizeH="0" baseline="0" dirty="0">
                <a:ln>
                  <a:noFill/>
                </a:ln>
                <a:solidFill>
                  <a:srgbClr val="6897BB"/>
                </a:solidFill>
                <a:effectLst/>
                <a:latin typeface="JetBrains Mono"/>
              </a:rPr>
              <a:t>21</a:t>
            </a:r>
            <a:br>
              <a:rPr kumimoji="0" lang="en-US" altLang="en-US" sz="1600" b="0" i="0" u="none" strike="noStrike" cap="none" normalizeH="0" baseline="0" dirty="0">
                <a:ln>
                  <a:noFill/>
                </a:ln>
                <a:solidFill>
                  <a:srgbClr val="6897BB"/>
                </a:solidFill>
                <a:effectLst/>
                <a:latin typeface="JetBrains Mono"/>
              </a:rPr>
            </a:br>
            <a:r>
              <a:rPr kumimoji="0" lang="en-US" altLang="en-US" sz="1600" b="0" i="0" u="none" strike="noStrike" cap="none" normalizeH="0" baseline="0" dirty="0">
                <a:ln>
                  <a:noFill/>
                </a:ln>
                <a:solidFill>
                  <a:srgbClr val="BBB529"/>
                </a:solidFill>
                <a:effectLst/>
                <a:latin typeface="JetBrains Mono"/>
              </a:rPr>
              <a:t>@</a:t>
            </a:r>
            <a:r>
              <a:rPr kumimoji="0" lang="en-US" altLang="en-US" sz="1600" b="0" i="0" u="none" strike="noStrike" cap="none" normalizeH="0" baseline="0" dirty="0" err="1">
                <a:ln>
                  <a:noFill/>
                </a:ln>
                <a:solidFill>
                  <a:srgbClr val="BBB529"/>
                </a:solidFill>
                <a:effectLst/>
                <a:latin typeface="JetBrains Mono"/>
              </a:rPr>
              <a:t>app.route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'/home/&lt;</a:t>
            </a:r>
            <a:r>
              <a:rPr kumimoji="0" lang="en-US" altLang="en-US" sz="1600" b="0" i="0" u="none" strike="noStrike" cap="none" normalizeH="0" baseline="0" dirty="0" err="1">
                <a:ln>
                  <a:noFill/>
                </a:ln>
                <a:solidFill>
                  <a:srgbClr val="6A8759"/>
                </a:solidFill>
                <a:effectLst/>
                <a:latin typeface="JetBrains Mono"/>
              </a:rPr>
              <a:t>int:age</a:t>
            </a:r>
            <a:r>
              <a:rPr kumimoji="0" lang="en-US" altLang="en-US" sz="1600" b="0" i="0" u="none" strike="noStrike" cap="none" normalizeH="0" baseline="0" dirty="0">
                <a:ln>
                  <a:noFill/>
                </a:ln>
                <a:solidFill>
                  <a:srgbClr val="6A8759"/>
                </a:solidFill>
                <a:effectLst/>
                <a:latin typeface="JetBrains Mono"/>
              </a:rPr>
              <a:t>&gt;'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err="1">
                <a:ln>
                  <a:noFill/>
                </a:ln>
                <a:solidFill>
                  <a:srgbClr val="CC7832"/>
                </a:solidFill>
                <a:effectLst/>
                <a:latin typeface="JetBrains Mono"/>
              </a:rPr>
              <a:t>def</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FFC66D"/>
                </a:solidFill>
                <a:effectLst/>
                <a:latin typeface="JetBrains Mono"/>
              </a:rPr>
              <a:t>string</a:t>
            </a:r>
            <a:r>
              <a:rPr kumimoji="0" lang="en-US" altLang="en-US" sz="1600" b="0" i="0" u="none" strike="noStrike" cap="none" normalizeH="0" baseline="0" dirty="0">
                <a:ln>
                  <a:noFill/>
                </a:ln>
                <a:solidFill>
                  <a:srgbClr val="A9B7C6"/>
                </a:solidFill>
                <a:effectLst/>
                <a:latin typeface="JetBrains Mono"/>
              </a:rPr>
              <a:t>(age):</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6A8759"/>
                </a:solidFill>
                <a:effectLst/>
                <a:latin typeface="JetBrains Mono"/>
              </a:rPr>
              <a:t>"My age is : %d" </a:t>
            </a:r>
            <a:r>
              <a:rPr kumimoji="0" lang="en-US" altLang="en-US" sz="1600" b="0" i="0" u="none" strike="noStrike" cap="none" normalizeH="0" baseline="0" dirty="0">
                <a:ln>
                  <a:noFill/>
                </a:ln>
                <a:solidFill>
                  <a:srgbClr val="A9B7C6"/>
                </a:solidFill>
                <a:effectLst/>
                <a:latin typeface="JetBrains Mono"/>
              </a:rPr>
              <a:t>%age</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__name__ == </a:t>
            </a:r>
            <a:r>
              <a:rPr kumimoji="0" lang="en-US" altLang="en-US" sz="1600" b="0" i="0" u="none" strike="noStrike" cap="none" normalizeH="0" baseline="0" dirty="0">
                <a:ln>
                  <a:noFill/>
                </a:ln>
                <a:solidFill>
                  <a:srgbClr val="6A8759"/>
                </a:solidFill>
                <a:effectLst/>
                <a:latin typeface="JetBrains Mono"/>
              </a:rPr>
              <a:t>'__main__'</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app.run</a:t>
            </a:r>
            <a:r>
              <a:rPr kumimoji="0" lang="en-US" altLang="en-US" sz="1600" b="0" i="0" u="none" strike="noStrike" cap="none" normalizeH="0" baseline="0" dirty="0">
                <a:ln>
                  <a:noFill/>
                </a:ln>
                <a:solidFill>
                  <a:srgbClr val="A9B7C6"/>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707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6A8C-AC69-4E6C-9FAD-C741F542AA25}"/>
              </a:ext>
            </a:extLst>
          </p:cNvPr>
          <p:cNvSpPr>
            <a:spLocks noGrp="1"/>
          </p:cNvSpPr>
          <p:nvPr>
            <p:ph type="title"/>
          </p:nvPr>
        </p:nvSpPr>
        <p:spPr>
          <a:xfrm>
            <a:off x="838200" y="0"/>
            <a:ext cx="10515600" cy="1325563"/>
          </a:xfrm>
        </p:spPr>
        <p:txBody>
          <a:bodyPr>
            <a:normAutofit/>
          </a:bodyPr>
          <a:lstStyle/>
          <a:p>
            <a:r>
              <a:rPr lang="en-IN" sz="4800" b="1" dirty="0">
                <a:solidFill>
                  <a:srgbClr val="0000CC"/>
                </a:solidFill>
              </a:rPr>
              <a:t>Other Representation of URL Binding</a:t>
            </a:r>
          </a:p>
        </p:txBody>
      </p:sp>
      <p:sp>
        <p:nvSpPr>
          <p:cNvPr id="3" name="Content Placeholder 2">
            <a:extLst>
              <a:ext uri="{FF2B5EF4-FFF2-40B4-BE49-F238E27FC236}">
                <a16:creationId xmlns:a16="http://schemas.microsoft.com/office/drawing/2014/main" id="{1AC17A08-BC1F-4B15-9EEE-EC0820391EF5}"/>
              </a:ext>
            </a:extLst>
          </p:cNvPr>
          <p:cNvSpPr>
            <a:spLocks noGrp="1"/>
          </p:cNvSpPr>
          <p:nvPr>
            <p:ph idx="1"/>
          </p:nvPr>
        </p:nvSpPr>
        <p:spPr>
          <a:xfrm>
            <a:off x="838200" y="1325563"/>
            <a:ext cx="10515600" cy="4351338"/>
          </a:xfrm>
        </p:spPr>
        <p:txBody>
          <a:bodyPr/>
          <a:lstStyle/>
          <a:p>
            <a:r>
              <a:rPr lang="en-US" b="1" dirty="0"/>
              <a:t>There is one more approach to perform routing for the flask web application that can be done by using the </a:t>
            </a:r>
            <a:r>
              <a:rPr lang="en-US" b="1" dirty="0" err="1">
                <a:solidFill>
                  <a:srgbClr val="0000CC"/>
                </a:solidFill>
              </a:rPr>
              <a:t>add_url_rule</a:t>
            </a:r>
            <a:r>
              <a:rPr lang="en-US" b="1" dirty="0">
                <a:solidFill>
                  <a:srgbClr val="0000CC"/>
                </a:solidFill>
              </a:rPr>
              <a:t>() function </a:t>
            </a:r>
            <a:r>
              <a:rPr lang="en-US" b="1" dirty="0"/>
              <a:t>of the Flask class.</a:t>
            </a:r>
            <a:r>
              <a:rPr lang="en-US" dirty="0"/>
              <a:t> </a:t>
            </a:r>
          </a:p>
          <a:p>
            <a:endParaRPr lang="en-US" dirty="0"/>
          </a:p>
          <a:p>
            <a:r>
              <a:rPr lang="en-US" dirty="0"/>
              <a:t>The syntax to use this function is given below.</a:t>
            </a:r>
          </a:p>
          <a:p>
            <a:pPr marL="457200" lvl="1" indent="0">
              <a:buNone/>
            </a:pPr>
            <a:r>
              <a:rPr lang="en-US" dirty="0" err="1">
                <a:solidFill>
                  <a:srgbClr val="0000CC"/>
                </a:solidFill>
              </a:rPr>
              <a:t>add_url_rule</a:t>
            </a:r>
            <a:r>
              <a:rPr lang="en-US" dirty="0">
                <a:solidFill>
                  <a:srgbClr val="0000CC"/>
                </a:solidFill>
              </a:rPr>
              <a:t>(&lt;</a:t>
            </a:r>
            <a:r>
              <a:rPr lang="en-US" dirty="0" err="1">
                <a:solidFill>
                  <a:srgbClr val="0000CC"/>
                </a:solidFill>
              </a:rPr>
              <a:t>url</a:t>
            </a:r>
            <a:r>
              <a:rPr lang="en-US" dirty="0">
                <a:solidFill>
                  <a:srgbClr val="0000CC"/>
                </a:solidFill>
              </a:rPr>
              <a:t> rule&gt;, &lt;endpoint&gt;, &lt;view function&gt;) </a:t>
            </a:r>
            <a:r>
              <a:rPr lang="en-US" dirty="0"/>
              <a:t> </a:t>
            </a:r>
          </a:p>
        </p:txBody>
      </p:sp>
    </p:spTree>
    <p:extLst>
      <p:ext uri="{BB962C8B-B14F-4D97-AF65-F5344CB8AC3E}">
        <p14:creationId xmlns:p14="http://schemas.microsoft.com/office/powerpoint/2010/main" val="2854770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78C4-AD45-404B-BF16-64FE2193E73D}"/>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AAB2DE39-8BFA-4C6C-9E6F-879366F3FCE1}"/>
              </a:ext>
            </a:extLst>
          </p:cNvPr>
          <p:cNvSpPr>
            <a:spLocks noGrp="1"/>
          </p:cNvSpPr>
          <p:nvPr>
            <p:ph idx="1"/>
          </p:nvPr>
        </p:nvSpPr>
        <p:spPr/>
        <p:txBody>
          <a:bodyPr>
            <a:normAutofit fontScale="92500" lnSpcReduction="20000"/>
          </a:bodyPr>
          <a:lstStyle/>
          <a:p>
            <a:r>
              <a:rPr lang="en-US" dirty="0"/>
              <a:t>from flask import Flask  </a:t>
            </a:r>
          </a:p>
          <a:p>
            <a:r>
              <a:rPr lang="en-US" dirty="0"/>
              <a:t>app = Flask(__name__)  </a:t>
            </a:r>
          </a:p>
          <a:p>
            <a:r>
              <a:rPr lang="en-US" dirty="0"/>
              <a:t>  </a:t>
            </a:r>
          </a:p>
          <a:p>
            <a:r>
              <a:rPr lang="en-US" dirty="0"/>
              <a:t>def about():  </a:t>
            </a:r>
          </a:p>
          <a:p>
            <a:r>
              <a:rPr lang="en-US" dirty="0"/>
              <a:t>    return "This is about page";  </a:t>
            </a:r>
          </a:p>
          <a:p>
            <a:r>
              <a:rPr lang="en-US" dirty="0"/>
              <a:t>  </a:t>
            </a:r>
          </a:p>
          <a:p>
            <a:r>
              <a:rPr lang="en-US" dirty="0"/>
              <a:t>app.add_url_rule("/</a:t>
            </a:r>
            <a:r>
              <a:rPr lang="en-US" dirty="0" err="1"/>
              <a:t>about","about",about</a:t>
            </a:r>
            <a:r>
              <a:rPr lang="en-US" dirty="0"/>
              <a:t>)  </a:t>
            </a:r>
          </a:p>
          <a:p>
            <a:r>
              <a:rPr lang="en-US" dirty="0"/>
              <a:t>  </a:t>
            </a:r>
          </a:p>
          <a:p>
            <a:r>
              <a:rPr lang="en-US" dirty="0"/>
              <a:t>if __name__ =="__main__":  </a:t>
            </a:r>
          </a:p>
          <a:p>
            <a:r>
              <a:rPr lang="en-US" dirty="0"/>
              <a:t>    app.run(debug = True)</a:t>
            </a:r>
          </a:p>
          <a:p>
            <a:endParaRPr lang="en-IN" dirty="0"/>
          </a:p>
        </p:txBody>
      </p:sp>
    </p:spTree>
    <p:extLst>
      <p:ext uri="{BB962C8B-B14F-4D97-AF65-F5344CB8AC3E}">
        <p14:creationId xmlns:p14="http://schemas.microsoft.com/office/powerpoint/2010/main" val="108151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473" y="2292461"/>
            <a:ext cx="9351818" cy="4165855"/>
          </a:xfrm>
        </p:spPr>
      </p:pic>
      <p:sp>
        <p:nvSpPr>
          <p:cNvPr id="4" name="Rectangle 1"/>
          <p:cNvSpPr>
            <a:spLocks noChangeArrowheads="1"/>
          </p:cNvSpPr>
          <p:nvPr/>
        </p:nvSpPr>
        <p:spPr bwMode="auto">
          <a:xfrm>
            <a:off x="1163515" y="297528"/>
            <a:ext cx="9864970"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C7832"/>
                </a:solidFill>
                <a:effectLst/>
                <a:latin typeface="JetBrains Mono"/>
              </a:rPr>
              <a:t>from </a:t>
            </a:r>
            <a:r>
              <a:rPr kumimoji="0" lang="en-US" altLang="en-US" sz="1200" b="0" i="0" u="none" strike="noStrike" cap="none" normalizeH="0" baseline="0" dirty="0">
                <a:ln>
                  <a:noFill/>
                </a:ln>
                <a:solidFill>
                  <a:srgbClr val="A9B7C6"/>
                </a:solidFill>
                <a:effectLst/>
                <a:latin typeface="JetBrains Mono"/>
              </a:rPr>
              <a:t>flask </a:t>
            </a: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Flask</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app = Flask(__name__)</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def </a:t>
            </a:r>
            <a:r>
              <a:rPr kumimoji="0" lang="en-US" altLang="en-US" sz="1200" b="0" i="0" u="none" strike="noStrike" cap="none" normalizeH="0" baseline="0" dirty="0">
                <a:ln>
                  <a:noFill/>
                </a:ln>
                <a:solidFill>
                  <a:srgbClr val="FFC66D"/>
                </a:solidFill>
                <a:effectLst/>
                <a:latin typeface="JetBrains Mono"/>
              </a:rPr>
              <a:t>about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return </a:t>
            </a:r>
            <a:r>
              <a:rPr kumimoji="0" lang="en-US" altLang="en-US" sz="1200" b="0" i="0" u="none" strike="noStrike" cap="none" normalizeH="0" baseline="0" dirty="0">
                <a:ln>
                  <a:noFill/>
                </a:ln>
                <a:solidFill>
                  <a:srgbClr val="6A8759"/>
                </a:solidFill>
                <a:effectLst/>
                <a:latin typeface="JetBrains Mono"/>
              </a:rPr>
              <a:t>"Welcome at about Page"</a:t>
            </a:r>
            <a:br>
              <a:rPr kumimoji="0" lang="en-US" altLang="en-US" sz="1200" b="0" i="0" u="none" strike="noStrike" cap="none" normalizeH="0" baseline="0" dirty="0">
                <a:ln>
                  <a:noFill/>
                </a:ln>
                <a:solidFill>
                  <a:srgbClr val="6A8759"/>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app.add_url_rule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about"</a:t>
            </a:r>
            <a:r>
              <a:rPr kumimoji="0" lang="en-US" altLang="en-US" sz="1200" b="0" i="0" u="none" strike="noStrike" cap="none" normalizeH="0" baseline="0" dirty="0" err="1">
                <a:ln>
                  <a:noFill/>
                </a:ln>
                <a:solidFill>
                  <a:srgbClr val="CC7832"/>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"about"</a:t>
            </a:r>
            <a:r>
              <a:rPr kumimoji="0" lang="en-US" altLang="en-US" sz="1200" b="0" i="0" u="none" strike="noStrike" cap="none" normalizeH="0" baseline="0" dirty="0" err="1">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about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if </a:t>
            </a:r>
            <a:r>
              <a:rPr kumimoji="0" lang="en-US" altLang="en-US" sz="1200" b="0" i="0" u="none" strike="noStrike" cap="none" normalizeH="0" baseline="0" dirty="0">
                <a:ln>
                  <a:noFill/>
                </a:ln>
                <a:solidFill>
                  <a:srgbClr val="A9B7C6"/>
                </a:solidFill>
                <a:effectLst/>
                <a:latin typeface="JetBrains Mono"/>
              </a:rPr>
              <a:t>__name__ == </a:t>
            </a:r>
            <a:r>
              <a:rPr kumimoji="0" lang="en-US" altLang="en-US" sz="1200" b="0" i="0" u="none" strike="noStrike" cap="none" normalizeH="0" baseline="0" dirty="0">
                <a:ln>
                  <a:noFill/>
                </a:ln>
                <a:solidFill>
                  <a:srgbClr val="6A8759"/>
                </a:solidFill>
                <a:effectLst/>
                <a:latin typeface="JetBrains Mono"/>
              </a:rPr>
              <a:t>"__main__"</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app.run</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0393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EB5A-E483-4C50-B1FB-A467D8B78A03}"/>
              </a:ext>
            </a:extLst>
          </p:cNvPr>
          <p:cNvSpPr>
            <a:spLocks noGrp="1"/>
          </p:cNvSpPr>
          <p:nvPr>
            <p:ph type="title"/>
          </p:nvPr>
        </p:nvSpPr>
        <p:spPr/>
        <p:txBody>
          <a:bodyPr/>
          <a:lstStyle/>
          <a:p>
            <a:r>
              <a:rPr lang="en-IN" b="1" dirty="0">
                <a:solidFill>
                  <a:srgbClr val="0000CC"/>
                </a:solidFill>
              </a:rPr>
              <a:t>URL_FOR()</a:t>
            </a:r>
          </a:p>
        </p:txBody>
      </p:sp>
      <p:sp>
        <p:nvSpPr>
          <p:cNvPr id="3" name="Content Placeholder 2">
            <a:extLst>
              <a:ext uri="{FF2B5EF4-FFF2-40B4-BE49-F238E27FC236}">
                <a16:creationId xmlns:a16="http://schemas.microsoft.com/office/drawing/2014/main" id="{97882977-1D86-46A0-87CE-ECB53C0C9E3C}"/>
              </a:ext>
            </a:extLst>
          </p:cNvPr>
          <p:cNvSpPr>
            <a:spLocks noGrp="1"/>
          </p:cNvSpPr>
          <p:nvPr>
            <p:ph idx="1"/>
          </p:nvPr>
        </p:nvSpPr>
        <p:spPr/>
        <p:txBody>
          <a:bodyPr/>
          <a:lstStyle/>
          <a:p>
            <a:r>
              <a:rPr lang="en-US" b="1" dirty="0"/>
              <a:t>The </a:t>
            </a:r>
            <a:r>
              <a:rPr lang="en-US" b="1" dirty="0">
                <a:solidFill>
                  <a:srgbClr val="0000CC"/>
                </a:solidFill>
              </a:rPr>
              <a:t>url_for() function </a:t>
            </a:r>
            <a:r>
              <a:rPr lang="en-US" b="1" dirty="0"/>
              <a:t>is used to build a URL to the specific function dynamically.</a:t>
            </a:r>
            <a:r>
              <a:rPr lang="en-US" dirty="0"/>
              <a:t> </a:t>
            </a:r>
          </a:p>
          <a:p>
            <a:r>
              <a:rPr lang="en-US" dirty="0"/>
              <a:t>The first argument is the name of the specified function, and then we can pass any number of keyword argument corresponding to the variable part of the URL.</a:t>
            </a:r>
          </a:p>
          <a:p>
            <a:r>
              <a:rPr lang="en-US" dirty="0"/>
              <a:t>This function is useful in the sense that we can avoid hard-coding the URLs into the templates by dynamically building them using this function.</a:t>
            </a:r>
          </a:p>
          <a:p>
            <a:pPr marL="0" indent="0">
              <a:buNone/>
            </a:pPr>
            <a:endParaRPr lang="en-IN" dirty="0"/>
          </a:p>
        </p:txBody>
      </p:sp>
    </p:spTree>
    <p:extLst>
      <p:ext uri="{BB962C8B-B14F-4D97-AF65-F5344CB8AC3E}">
        <p14:creationId xmlns:p14="http://schemas.microsoft.com/office/powerpoint/2010/main" val="162145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9A106-615F-4BE4-9C8A-A5AB25E29851}"/>
              </a:ext>
            </a:extLst>
          </p:cNvPr>
          <p:cNvSpPr>
            <a:spLocks noGrp="1"/>
          </p:cNvSpPr>
          <p:nvPr>
            <p:ph idx="1"/>
          </p:nvPr>
        </p:nvSpPr>
        <p:spPr>
          <a:xfrm>
            <a:off x="1173480" y="320040"/>
            <a:ext cx="3718560" cy="6217920"/>
          </a:xfrm>
        </p:spPr>
        <p:txBody>
          <a:bodyPr>
            <a:normAutofit fontScale="85000" lnSpcReduction="10000"/>
          </a:bodyPr>
          <a:lstStyle/>
          <a:p>
            <a:pPr marL="0" indent="0">
              <a:buNone/>
            </a:pPr>
            <a:r>
              <a:rPr lang="en-IN" sz="3300" dirty="0"/>
              <a:t>from flask import *  </a:t>
            </a:r>
          </a:p>
          <a:p>
            <a:pPr marL="0" indent="0">
              <a:buNone/>
            </a:pPr>
            <a:r>
              <a:rPr lang="en-IN" sz="3300" dirty="0"/>
              <a:t>   app = Flask(__name__)  </a:t>
            </a:r>
          </a:p>
          <a:p>
            <a:pPr marL="0" indent="0">
              <a:buNone/>
            </a:pPr>
            <a:r>
              <a:rPr lang="en-IN" sz="3300" dirty="0"/>
              <a:t>  @</a:t>
            </a:r>
            <a:r>
              <a:rPr lang="en-IN" sz="3300" dirty="0" err="1"/>
              <a:t>app.route</a:t>
            </a:r>
            <a:r>
              <a:rPr lang="en-IN" sz="3300" dirty="0"/>
              <a:t>('/admin')  </a:t>
            </a:r>
          </a:p>
          <a:p>
            <a:pPr marL="0" indent="0">
              <a:buNone/>
            </a:pPr>
            <a:r>
              <a:rPr lang="en-IN" sz="3300" dirty="0"/>
              <a:t>def admin():  </a:t>
            </a:r>
          </a:p>
          <a:p>
            <a:pPr marL="0" indent="0">
              <a:buNone/>
            </a:pPr>
            <a:r>
              <a:rPr lang="en-IN" sz="3300" dirty="0"/>
              <a:t>    return 'admin'  </a:t>
            </a:r>
          </a:p>
          <a:p>
            <a:pPr marL="0" indent="0">
              <a:buNone/>
            </a:pPr>
            <a:r>
              <a:rPr lang="en-IN" sz="3300" dirty="0"/>
              <a:t>  @</a:t>
            </a:r>
            <a:r>
              <a:rPr lang="en-IN" sz="3300" dirty="0" err="1"/>
              <a:t>app.route</a:t>
            </a:r>
            <a:r>
              <a:rPr lang="en-IN" sz="3300" dirty="0"/>
              <a:t>('/librarian')  </a:t>
            </a:r>
          </a:p>
          <a:p>
            <a:pPr marL="0" indent="0">
              <a:buNone/>
            </a:pPr>
            <a:r>
              <a:rPr lang="en-IN" sz="3300" dirty="0"/>
              <a:t>def librarian():  </a:t>
            </a:r>
          </a:p>
          <a:p>
            <a:pPr marL="0" indent="0">
              <a:buNone/>
            </a:pPr>
            <a:r>
              <a:rPr lang="en-IN" sz="3300" dirty="0"/>
              <a:t>    return 'librarian'  </a:t>
            </a:r>
          </a:p>
          <a:p>
            <a:pPr marL="0" indent="0">
              <a:buNone/>
            </a:pPr>
            <a:r>
              <a:rPr lang="en-IN" sz="3300" dirty="0"/>
              <a:t>  @</a:t>
            </a:r>
            <a:r>
              <a:rPr lang="en-IN" sz="3300" dirty="0" err="1"/>
              <a:t>app.route</a:t>
            </a:r>
            <a:r>
              <a:rPr lang="en-IN" sz="3300" dirty="0"/>
              <a:t>('/student')  </a:t>
            </a:r>
          </a:p>
          <a:p>
            <a:pPr marL="0" indent="0">
              <a:buNone/>
            </a:pPr>
            <a:r>
              <a:rPr lang="en-IN" sz="3300" dirty="0"/>
              <a:t>def student():  </a:t>
            </a:r>
          </a:p>
          <a:p>
            <a:pPr marL="0" indent="0">
              <a:buNone/>
            </a:pPr>
            <a:r>
              <a:rPr lang="en-IN" sz="3300" dirty="0"/>
              <a:t>    return 'student'  </a:t>
            </a:r>
          </a:p>
          <a:p>
            <a:pPr marL="0" indent="0">
              <a:buNone/>
            </a:pPr>
            <a:r>
              <a:rPr lang="en-IN" sz="1400" dirty="0"/>
              <a:t>  </a:t>
            </a:r>
          </a:p>
        </p:txBody>
      </p:sp>
      <p:sp>
        <p:nvSpPr>
          <p:cNvPr id="4" name="Rectangle 3">
            <a:extLst>
              <a:ext uri="{FF2B5EF4-FFF2-40B4-BE49-F238E27FC236}">
                <a16:creationId xmlns:a16="http://schemas.microsoft.com/office/drawing/2014/main" id="{7DD17BDF-8F03-423C-8AD3-BDD687D486E6}"/>
              </a:ext>
            </a:extLst>
          </p:cNvPr>
          <p:cNvSpPr/>
          <p:nvPr/>
        </p:nvSpPr>
        <p:spPr>
          <a:xfrm>
            <a:off x="5699760" y="320040"/>
            <a:ext cx="4526280" cy="5693866"/>
          </a:xfrm>
          <a:prstGeom prst="rect">
            <a:avLst/>
          </a:prstGeom>
        </p:spPr>
        <p:txBody>
          <a:bodyPr wrap="square">
            <a:spAutoFit/>
          </a:bodyPr>
          <a:lstStyle/>
          <a:p>
            <a:r>
              <a:rPr lang="en-US" sz="2800" dirty="0"/>
              <a:t>@</a:t>
            </a:r>
            <a:r>
              <a:rPr lang="en-US" sz="2800" dirty="0" err="1"/>
              <a:t>app.route</a:t>
            </a:r>
            <a:r>
              <a:rPr lang="en-US" sz="2800" dirty="0"/>
              <a:t>('/user/&lt;name&gt;')  </a:t>
            </a:r>
          </a:p>
          <a:p>
            <a:r>
              <a:rPr lang="en-US" sz="2800" dirty="0"/>
              <a:t>def user(name):  </a:t>
            </a:r>
          </a:p>
          <a:p>
            <a:r>
              <a:rPr lang="en-US" sz="2800" dirty="0"/>
              <a:t>    if name == 'admin':  </a:t>
            </a:r>
          </a:p>
          <a:p>
            <a:r>
              <a:rPr lang="en-US" sz="2800" dirty="0"/>
              <a:t>        return redirect(</a:t>
            </a:r>
            <a:r>
              <a:rPr lang="en-US" sz="2800" dirty="0" err="1"/>
              <a:t>url_for</a:t>
            </a:r>
            <a:r>
              <a:rPr lang="en-US" sz="2800" dirty="0"/>
              <a:t>('admin'))  </a:t>
            </a:r>
          </a:p>
          <a:p>
            <a:r>
              <a:rPr lang="en-US" sz="2800" dirty="0"/>
              <a:t>    if name == 'librarian':  </a:t>
            </a:r>
          </a:p>
          <a:p>
            <a:r>
              <a:rPr lang="en-US" sz="2800" dirty="0"/>
              <a:t>        return redirect(</a:t>
            </a:r>
            <a:r>
              <a:rPr lang="en-US" sz="2800" dirty="0" err="1"/>
              <a:t>url_for</a:t>
            </a:r>
            <a:r>
              <a:rPr lang="en-US" sz="2800" dirty="0"/>
              <a:t>('librarian'))  </a:t>
            </a:r>
          </a:p>
          <a:p>
            <a:r>
              <a:rPr lang="en-US" sz="2800" dirty="0"/>
              <a:t>    if name == 'student':  </a:t>
            </a:r>
          </a:p>
          <a:p>
            <a:r>
              <a:rPr lang="en-US" sz="2800" dirty="0"/>
              <a:t>        return redirect(</a:t>
            </a:r>
            <a:r>
              <a:rPr lang="en-US" sz="2800" dirty="0" err="1"/>
              <a:t>url_for</a:t>
            </a:r>
            <a:r>
              <a:rPr lang="en-US" sz="2800" dirty="0"/>
              <a:t>('student'))  </a:t>
            </a:r>
          </a:p>
          <a:p>
            <a:r>
              <a:rPr lang="en-US" sz="2800" dirty="0"/>
              <a:t>if __name__ =='__main__':  </a:t>
            </a:r>
          </a:p>
          <a:p>
            <a:r>
              <a:rPr lang="en-US" sz="2800" dirty="0"/>
              <a:t>    app.run( ) </a:t>
            </a:r>
          </a:p>
        </p:txBody>
      </p:sp>
    </p:spTree>
    <p:extLst>
      <p:ext uri="{BB962C8B-B14F-4D97-AF65-F5344CB8AC3E}">
        <p14:creationId xmlns:p14="http://schemas.microsoft.com/office/powerpoint/2010/main" val="1081047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800" y="365125"/>
            <a:ext cx="5873261" cy="6261297"/>
          </a:xfrm>
        </p:spPr>
      </p:pic>
      <p:sp>
        <p:nvSpPr>
          <p:cNvPr id="4" name="Rectangle 1"/>
          <p:cNvSpPr>
            <a:spLocks noChangeArrowheads="1"/>
          </p:cNvSpPr>
          <p:nvPr/>
        </p:nvSpPr>
        <p:spPr bwMode="auto">
          <a:xfrm>
            <a:off x="298939" y="378558"/>
            <a:ext cx="5433646" cy="62478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from </a:t>
            </a:r>
            <a:r>
              <a:rPr kumimoji="0" lang="en-US" altLang="en-US" sz="1600" b="0" i="0" u="none" strike="noStrike" cap="none" normalizeH="0" baseline="0" dirty="0">
                <a:ln>
                  <a:noFill/>
                </a:ln>
                <a:solidFill>
                  <a:srgbClr val="A9B7C6"/>
                </a:solidFill>
                <a:effectLst/>
                <a:latin typeface="JetBrains Mono"/>
              </a:rPr>
              <a:t>flask </a:t>
            </a: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app = Flask(__name__)</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BBB529"/>
                </a:solidFill>
                <a:effectLst/>
                <a:latin typeface="JetBrains Mono"/>
              </a:rPr>
              <a:t>@</a:t>
            </a:r>
            <a:r>
              <a:rPr kumimoji="0" lang="en-US" altLang="en-US" sz="1600" b="0" i="0" u="none" strike="noStrike" cap="none" normalizeH="0" baseline="0" dirty="0" err="1">
                <a:ln>
                  <a:noFill/>
                </a:ln>
                <a:solidFill>
                  <a:srgbClr val="BBB529"/>
                </a:solidFill>
                <a:effectLst/>
                <a:latin typeface="JetBrains Mono"/>
              </a:rPr>
              <a:t>app.route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'/admin'</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err="1">
                <a:ln>
                  <a:noFill/>
                </a:ln>
                <a:solidFill>
                  <a:srgbClr val="CC7832"/>
                </a:solidFill>
                <a:effectLst/>
                <a:latin typeface="JetBrains Mono"/>
              </a:rPr>
              <a:t>def</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FFC66D"/>
                </a:solidFill>
                <a:effectLst/>
                <a:latin typeface="JetBrains Mono"/>
              </a:rPr>
              <a:t>admin</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6A8759"/>
                </a:solidFill>
                <a:effectLst/>
                <a:latin typeface="JetBrains Mono"/>
              </a:rPr>
              <a:t>'admin'</a:t>
            </a:r>
            <a:br>
              <a:rPr kumimoji="0" lang="en-US" altLang="en-US" sz="1600" b="0" i="0" u="none" strike="noStrike" cap="none" normalizeH="0" baseline="0" dirty="0">
                <a:ln>
                  <a:noFill/>
                </a:ln>
                <a:solidFill>
                  <a:srgbClr val="6A8759"/>
                </a:solidFill>
                <a:effectLst/>
                <a:latin typeface="JetBrains Mono"/>
              </a:rPr>
            </a:br>
            <a:br>
              <a:rPr kumimoji="0" lang="en-US" altLang="en-US" sz="1600" b="0" i="0" u="none" strike="noStrike" cap="none" normalizeH="0" baseline="0" dirty="0">
                <a:ln>
                  <a:noFill/>
                </a:ln>
                <a:solidFill>
                  <a:srgbClr val="6A8759"/>
                </a:solidFill>
                <a:effectLst/>
                <a:latin typeface="JetBrains Mono"/>
              </a:rPr>
            </a:br>
            <a:r>
              <a:rPr kumimoji="0" lang="en-US" altLang="en-US" sz="1600" b="0" i="0" u="none" strike="noStrike" cap="none" normalizeH="0" baseline="0" dirty="0">
                <a:ln>
                  <a:noFill/>
                </a:ln>
                <a:solidFill>
                  <a:srgbClr val="BBB529"/>
                </a:solidFill>
                <a:effectLst/>
                <a:latin typeface="JetBrains Mono"/>
              </a:rPr>
              <a:t>@</a:t>
            </a:r>
            <a:r>
              <a:rPr kumimoji="0" lang="en-US" altLang="en-US" sz="1600" b="0" i="0" u="none" strike="noStrike" cap="none" normalizeH="0" baseline="0" dirty="0" err="1">
                <a:ln>
                  <a:noFill/>
                </a:ln>
                <a:solidFill>
                  <a:srgbClr val="BBB529"/>
                </a:solidFill>
                <a:effectLst/>
                <a:latin typeface="JetBrains Mono"/>
              </a:rPr>
              <a:t>app.route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err="1">
                <a:ln>
                  <a:noFill/>
                </a:ln>
                <a:solidFill>
                  <a:srgbClr val="6A8759"/>
                </a:solidFill>
                <a:effectLst/>
                <a:latin typeface="JetBrains Mono"/>
              </a:rPr>
              <a:t>librarion</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err="1">
                <a:ln>
                  <a:noFill/>
                </a:ln>
                <a:solidFill>
                  <a:srgbClr val="CC7832"/>
                </a:solidFill>
                <a:effectLst/>
                <a:latin typeface="JetBrains Mono"/>
              </a:rPr>
              <a:t>def</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err="1">
                <a:ln>
                  <a:noFill/>
                </a:ln>
                <a:solidFill>
                  <a:srgbClr val="FFC66D"/>
                </a:solidFill>
                <a:effectLst/>
                <a:latin typeface="JetBrains Mono"/>
              </a:rPr>
              <a:t>librarion</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err="1">
                <a:ln>
                  <a:noFill/>
                </a:ln>
                <a:solidFill>
                  <a:srgbClr val="6A8759"/>
                </a:solidFill>
                <a:effectLst/>
                <a:latin typeface="JetBrains Mono"/>
              </a:rPr>
              <a:t>librarion</a:t>
            </a:r>
            <a:r>
              <a:rPr kumimoji="0" lang="en-US" altLang="en-US" sz="1600" b="0" i="0" u="none" strike="noStrike" cap="none" normalizeH="0" baseline="0" dirty="0">
                <a:ln>
                  <a:noFill/>
                </a:ln>
                <a:solidFill>
                  <a:srgbClr val="6A8759"/>
                </a:solidFill>
                <a:effectLst/>
                <a:latin typeface="JetBrains Mono"/>
              </a:rPr>
              <a:t>'</a:t>
            </a:r>
            <a:br>
              <a:rPr kumimoji="0" lang="en-US" altLang="en-US" sz="1600" b="0" i="0" u="none" strike="noStrike" cap="none" normalizeH="0" baseline="0" dirty="0">
                <a:ln>
                  <a:noFill/>
                </a:ln>
                <a:solidFill>
                  <a:srgbClr val="6A8759"/>
                </a:solidFill>
                <a:effectLst/>
                <a:latin typeface="JetBrains Mono"/>
              </a:rPr>
            </a:br>
            <a:br>
              <a:rPr kumimoji="0" lang="en-US" altLang="en-US" sz="1600" b="0" i="0" u="none" strike="noStrike" cap="none" normalizeH="0" baseline="0" dirty="0">
                <a:ln>
                  <a:noFill/>
                </a:ln>
                <a:solidFill>
                  <a:srgbClr val="6A8759"/>
                </a:solidFill>
                <a:effectLst/>
                <a:latin typeface="JetBrains Mono"/>
              </a:rPr>
            </a:br>
            <a:r>
              <a:rPr kumimoji="0" lang="en-US" altLang="en-US" sz="1600" b="0" i="0" u="none" strike="noStrike" cap="none" normalizeH="0" baseline="0" dirty="0">
                <a:ln>
                  <a:noFill/>
                </a:ln>
                <a:solidFill>
                  <a:srgbClr val="BBB529"/>
                </a:solidFill>
                <a:effectLst/>
                <a:latin typeface="JetBrains Mono"/>
              </a:rPr>
              <a:t>@</a:t>
            </a:r>
            <a:r>
              <a:rPr kumimoji="0" lang="en-US" altLang="en-US" sz="1600" b="0" i="0" u="none" strike="noStrike" cap="none" normalizeH="0" baseline="0" dirty="0" err="1">
                <a:ln>
                  <a:noFill/>
                </a:ln>
                <a:solidFill>
                  <a:srgbClr val="BBB529"/>
                </a:solidFill>
                <a:effectLst/>
                <a:latin typeface="JetBrains Mono"/>
              </a:rPr>
              <a:t>app.route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'/student'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err="1">
                <a:ln>
                  <a:noFill/>
                </a:ln>
                <a:solidFill>
                  <a:srgbClr val="CC7832"/>
                </a:solidFill>
                <a:effectLst/>
                <a:latin typeface="JetBrains Mono"/>
              </a:rPr>
              <a:t>def</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FFC66D"/>
                </a:solidFill>
                <a:effectLst/>
                <a:latin typeface="JetBrains Mono"/>
              </a:rPr>
              <a:t>student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6A8759"/>
                </a:solidFill>
                <a:effectLst/>
                <a:latin typeface="JetBrains Mono"/>
              </a:rPr>
              <a:t>'student'</a:t>
            </a:r>
            <a:br>
              <a:rPr kumimoji="0" lang="en-US" altLang="en-US" sz="1600" b="0" i="0" u="none" strike="noStrike" cap="none" normalizeH="0" baseline="0" dirty="0">
                <a:ln>
                  <a:noFill/>
                </a:ln>
                <a:solidFill>
                  <a:srgbClr val="6A8759"/>
                </a:solidFill>
                <a:effectLst/>
                <a:latin typeface="JetBrains Mono"/>
              </a:rPr>
            </a:br>
            <a:br>
              <a:rPr kumimoji="0" lang="en-US" altLang="en-US" sz="1600" b="0" i="0" u="none" strike="noStrike" cap="none" normalizeH="0" baseline="0" dirty="0">
                <a:ln>
                  <a:noFill/>
                </a:ln>
                <a:solidFill>
                  <a:srgbClr val="6A8759"/>
                </a:solidFill>
                <a:effectLst/>
                <a:latin typeface="JetBrains Mono"/>
              </a:rPr>
            </a:br>
            <a:r>
              <a:rPr kumimoji="0" lang="en-US" altLang="en-US" sz="1600" b="0" i="0" u="none" strike="noStrike" cap="none" normalizeH="0" baseline="0" dirty="0">
                <a:ln>
                  <a:noFill/>
                </a:ln>
                <a:solidFill>
                  <a:srgbClr val="BBB529"/>
                </a:solidFill>
                <a:effectLst/>
                <a:latin typeface="JetBrains Mono"/>
              </a:rPr>
              <a:t>@</a:t>
            </a:r>
            <a:r>
              <a:rPr kumimoji="0" lang="en-US" altLang="en-US" sz="1600" b="0" i="0" u="none" strike="noStrike" cap="none" normalizeH="0" baseline="0" dirty="0" err="1">
                <a:ln>
                  <a:noFill/>
                </a:ln>
                <a:solidFill>
                  <a:srgbClr val="BBB529"/>
                </a:solidFill>
                <a:effectLst/>
                <a:latin typeface="JetBrains Mono"/>
              </a:rPr>
              <a:t>app.route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'/user/&lt;name&gt;'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err="1">
                <a:ln>
                  <a:noFill/>
                </a:ln>
                <a:solidFill>
                  <a:srgbClr val="CC7832"/>
                </a:solidFill>
                <a:effectLst/>
                <a:latin typeface="JetBrains Mono"/>
              </a:rPr>
              <a:t>def</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FFC66D"/>
                </a:solidFill>
                <a:effectLst/>
                <a:latin typeface="JetBrains Mono"/>
              </a:rPr>
              <a:t>user</a:t>
            </a:r>
            <a:r>
              <a:rPr kumimoji="0" lang="en-US" altLang="en-US" sz="1600" b="0" i="0" u="none" strike="noStrike" cap="none" normalizeH="0" baseline="0" dirty="0">
                <a:ln>
                  <a:noFill/>
                </a:ln>
                <a:solidFill>
                  <a:srgbClr val="A9B7C6"/>
                </a:solidFill>
                <a:effectLst/>
                <a:latin typeface="JetBrains Mono"/>
              </a:rPr>
              <a:t>(name):</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name == </a:t>
            </a:r>
            <a:r>
              <a:rPr kumimoji="0" lang="en-US" altLang="en-US" sz="1600" b="0" i="0" u="none" strike="noStrike" cap="none" normalizeH="0" baseline="0" dirty="0">
                <a:ln>
                  <a:noFill/>
                </a:ln>
                <a:solidFill>
                  <a:srgbClr val="6A8759"/>
                </a:solidFill>
                <a:effectLst/>
                <a:latin typeface="JetBrains Mono"/>
              </a:rPr>
              <a:t>'admin'</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A9B7C6"/>
                </a:solidFill>
                <a:effectLst/>
                <a:latin typeface="JetBrains Mono"/>
              </a:rPr>
              <a:t>redirect(</a:t>
            </a:r>
            <a:r>
              <a:rPr kumimoji="0" lang="en-US" altLang="en-US" sz="1600" b="0" i="0" u="none" strike="noStrike" cap="none" normalizeH="0" baseline="0" dirty="0" err="1">
                <a:ln>
                  <a:noFill/>
                </a:ln>
                <a:solidFill>
                  <a:srgbClr val="A9B7C6"/>
                </a:solidFill>
                <a:effectLst/>
                <a:latin typeface="JetBrains Mono"/>
              </a:rPr>
              <a:t>url_for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'admin'</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name == </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err="1">
                <a:ln>
                  <a:noFill/>
                </a:ln>
                <a:solidFill>
                  <a:srgbClr val="6A8759"/>
                </a:solidFill>
                <a:effectLst/>
                <a:latin typeface="JetBrains Mono"/>
              </a:rPr>
              <a:t>librarion</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A9B7C6"/>
                </a:solidFill>
                <a:effectLst/>
                <a:latin typeface="JetBrains Mono"/>
              </a:rPr>
              <a:t>redirect(</a:t>
            </a:r>
            <a:r>
              <a:rPr kumimoji="0" lang="en-US" altLang="en-US" sz="1600" b="0" i="0" u="none" strike="noStrike" cap="none" normalizeH="0" baseline="0" dirty="0" err="1">
                <a:ln>
                  <a:noFill/>
                </a:ln>
                <a:solidFill>
                  <a:srgbClr val="A9B7C6"/>
                </a:solidFill>
                <a:effectLst/>
                <a:latin typeface="JetBrains Mono"/>
              </a:rPr>
              <a:t>url_for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err="1">
                <a:ln>
                  <a:noFill/>
                </a:ln>
                <a:solidFill>
                  <a:srgbClr val="6A8759"/>
                </a:solidFill>
                <a:effectLst/>
                <a:latin typeface="JetBrains Mono"/>
              </a:rPr>
              <a:t>librarion</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name == </a:t>
            </a:r>
            <a:r>
              <a:rPr kumimoji="0" lang="en-US" altLang="en-US" sz="1600" b="0" i="0" u="none" strike="noStrike" cap="none" normalizeH="0" baseline="0" dirty="0">
                <a:ln>
                  <a:noFill/>
                </a:ln>
                <a:solidFill>
                  <a:srgbClr val="6A8759"/>
                </a:solidFill>
                <a:effectLst/>
                <a:latin typeface="JetBrains Mono"/>
              </a:rPr>
              <a:t>'student'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A9B7C6"/>
                </a:solidFill>
                <a:effectLst/>
                <a:latin typeface="JetBrains Mono"/>
              </a:rPr>
              <a:t>redirect(</a:t>
            </a:r>
            <a:r>
              <a:rPr kumimoji="0" lang="en-US" altLang="en-US" sz="1600" b="0" i="0" u="none" strike="noStrike" cap="none" normalizeH="0" baseline="0" dirty="0" err="1">
                <a:ln>
                  <a:noFill/>
                </a:ln>
                <a:solidFill>
                  <a:srgbClr val="A9B7C6"/>
                </a:solidFill>
                <a:effectLst/>
                <a:latin typeface="JetBrains Mono"/>
              </a:rPr>
              <a:t>url_for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'student'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__name__ == </a:t>
            </a:r>
            <a:r>
              <a:rPr kumimoji="0" lang="en-US" altLang="en-US" sz="1600" b="0" i="0" u="none" strike="noStrike" cap="none" normalizeH="0" baseline="0" dirty="0">
                <a:ln>
                  <a:noFill/>
                </a:ln>
                <a:solidFill>
                  <a:srgbClr val="6A8759"/>
                </a:solidFill>
                <a:effectLst/>
                <a:latin typeface="JetBrains Mono"/>
              </a:rPr>
              <a:t>'__main__'</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app.run</a:t>
            </a:r>
            <a:r>
              <a:rPr kumimoji="0" lang="en-US" altLang="en-US" sz="1600" b="0" i="0" u="none" strike="noStrike" cap="none" normalizeH="0" baseline="0" dirty="0">
                <a:ln>
                  <a:noFill/>
                </a:ln>
                <a:solidFill>
                  <a:srgbClr val="A9B7C6"/>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6814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056F-D9E0-4ED1-9714-4B9936928A27}"/>
              </a:ext>
            </a:extLst>
          </p:cNvPr>
          <p:cNvSpPr>
            <a:spLocks noGrp="1"/>
          </p:cNvSpPr>
          <p:nvPr>
            <p:ph type="title"/>
          </p:nvPr>
        </p:nvSpPr>
        <p:spPr/>
        <p:txBody>
          <a:bodyPr/>
          <a:lstStyle/>
          <a:p>
            <a:r>
              <a:rPr lang="en-IN" b="1" dirty="0">
                <a:solidFill>
                  <a:srgbClr val="0000CC"/>
                </a:solidFill>
              </a:rPr>
              <a:t>HTTP Methods</a:t>
            </a:r>
          </a:p>
        </p:txBody>
      </p:sp>
      <p:graphicFrame>
        <p:nvGraphicFramePr>
          <p:cNvPr id="4" name="Content Placeholder 3">
            <a:extLst>
              <a:ext uri="{FF2B5EF4-FFF2-40B4-BE49-F238E27FC236}">
                <a16:creationId xmlns:a16="http://schemas.microsoft.com/office/drawing/2014/main" id="{6BB36658-D528-4AFF-8A07-520E8BED5B0F}"/>
              </a:ext>
            </a:extLst>
          </p:cNvPr>
          <p:cNvGraphicFramePr>
            <a:graphicFrameLocks noGrp="1"/>
          </p:cNvGraphicFramePr>
          <p:nvPr>
            <p:ph idx="1"/>
            <p:extLst>
              <p:ext uri="{D42A27DB-BD31-4B8C-83A1-F6EECF244321}">
                <p14:modId xmlns:p14="http://schemas.microsoft.com/office/powerpoint/2010/main" val="1777240947"/>
              </p:ext>
            </p:extLst>
          </p:nvPr>
        </p:nvGraphicFramePr>
        <p:xfrm>
          <a:off x="960120" y="1873282"/>
          <a:ext cx="8576310" cy="4801237"/>
        </p:xfrm>
        <a:graphic>
          <a:graphicData uri="http://schemas.openxmlformats.org/drawingml/2006/table">
            <a:tbl>
              <a:tblPr firstRow="1" firstCol="1" bandRow="1">
                <a:tableStyleId>{5C22544A-7EE6-4342-B048-85BDC9FD1C3A}</a:tableStyleId>
              </a:tblPr>
              <a:tblGrid>
                <a:gridCol w="793047">
                  <a:extLst>
                    <a:ext uri="{9D8B030D-6E8A-4147-A177-3AD203B41FA5}">
                      <a16:colId xmlns:a16="http://schemas.microsoft.com/office/drawing/2014/main" val="2183273952"/>
                    </a:ext>
                  </a:extLst>
                </a:gridCol>
                <a:gridCol w="7783263">
                  <a:extLst>
                    <a:ext uri="{9D8B030D-6E8A-4147-A177-3AD203B41FA5}">
                      <a16:colId xmlns:a16="http://schemas.microsoft.com/office/drawing/2014/main" val="658284194"/>
                    </a:ext>
                  </a:extLst>
                </a:gridCol>
              </a:tblGrid>
              <a:tr h="0">
                <a:tc>
                  <a:txBody>
                    <a:bodyPr/>
                    <a:lstStyle/>
                    <a:p>
                      <a:pPr algn="ctr">
                        <a:lnSpc>
                          <a:spcPct val="107000"/>
                        </a:lnSpc>
                        <a:spcAft>
                          <a:spcPts val="1500"/>
                        </a:spcAft>
                      </a:pPr>
                      <a:r>
                        <a:rPr lang="en-IN" sz="1600">
                          <a:effectLst/>
                        </a:rPr>
                        <a:t>Sr.No.</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gn="ctr">
                        <a:lnSpc>
                          <a:spcPct val="107000"/>
                        </a:lnSpc>
                        <a:spcAft>
                          <a:spcPts val="1500"/>
                        </a:spcAft>
                      </a:pPr>
                      <a:r>
                        <a:rPr lang="en-IN" sz="1600">
                          <a:effectLst/>
                        </a:rPr>
                        <a:t>Methods &amp; Description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2904413099"/>
                  </a:ext>
                </a:extLst>
              </a:tr>
              <a:tr h="0">
                <a:tc>
                  <a:txBody>
                    <a:bodyPr/>
                    <a:lstStyle/>
                    <a:p>
                      <a:pPr>
                        <a:lnSpc>
                          <a:spcPct val="107000"/>
                        </a:lnSpc>
                        <a:spcAft>
                          <a:spcPts val="1500"/>
                        </a:spcAft>
                      </a:pPr>
                      <a:r>
                        <a:rPr lang="en-IN" sz="1600">
                          <a:effectLst/>
                        </a:rPr>
                        <a:t>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marL="30480" marR="30480" algn="just">
                        <a:lnSpc>
                          <a:spcPct val="107000"/>
                        </a:lnSpc>
                        <a:spcBef>
                          <a:spcPts val="600"/>
                        </a:spcBef>
                        <a:spcAft>
                          <a:spcPts val="720"/>
                        </a:spcAft>
                      </a:pPr>
                      <a:r>
                        <a:rPr lang="en-IN" sz="1600">
                          <a:effectLst/>
                        </a:rPr>
                        <a:t>GET</a:t>
                      </a:r>
                      <a:endParaRPr lang="en-IN" sz="1800">
                        <a:effectLst/>
                      </a:endParaRPr>
                    </a:p>
                    <a:p>
                      <a:pPr marL="30480" marR="30480" algn="just">
                        <a:lnSpc>
                          <a:spcPct val="107000"/>
                        </a:lnSpc>
                        <a:spcBef>
                          <a:spcPts val="600"/>
                        </a:spcBef>
                        <a:spcAft>
                          <a:spcPts val="720"/>
                        </a:spcAft>
                      </a:pPr>
                      <a:r>
                        <a:rPr lang="en-IN" sz="1600">
                          <a:effectLst/>
                        </a:rPr>
                        <a:t>Sends data in unencrypted form to the server. Most common method.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2046205443"/>
                  </a:ext>
                </a:extLst>
              </a:tr>
              <a:tr h="0">
                <a:tc>
                  <a:txBody>
                    <a:bodyPr/>
                    <a:lstStyle/>
                    <a:p>
                      <a:pPr>
                        <a:lnSpc>
                          <a:spcPct val="107000"/>
                        </a:lnSpc>
                        <a:spcAft>
                          <a:spcPts val="0"/>
                        </a:spcAft>
                      </a:pPr>
                      <a:r>
                        <a:rPr lang="en-IN" sz="1600">
                          <a:effectLst/>
                        </a:rPr>
                        <a:t>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marL="30480" marR="30480" algn="just">
                        <a:lnSpc>
                          <a:spcPct val="107000"/>
                        </a:lnSpc>
                        <a:spcBef>
                          <a:spcPts val="600"/>
                        </a:spcBef>
                        <a:spcAft>
                          <a:spcPts val="720"/>
                        </a:spcAft>
                      </a:pPr>
                      <a:r>
                        <a:rPr lang="en-IN" sz="1600">
                          <a:effectLst/>
                        </a:rPr>
                        <a:t>HEAD</a:t>
                      </a:r>
                      <a:endParaRPr lang="en-IN" sz="1800">
                        <a:effectLst/>
                      </a:endParaRPr>
                    </a:p>
                    <a:p>
                      <a:pPr marL="30480" marR="30480" algn="just">
                        <a:lnSpc>
                          <a:spcPct val="107000"/>
                        </a:lnSpc>
                        <a:spcBef>
                          <a:spcPts val="600"/>
                        </a:spcBef>
                        <a:spcAft>
                          <a:spcPts val="720"/>
                        </a:spcAft>
                      </a:pPr>
                      <a:r>
                        <a:rPr lang="en-IN" sz="1600">
                          <a:effectLst/>
                        </a:rPr>
                        <a:t>Same as GET, but without response body</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3749798820"/>
                  </a:ext>
                </a:extLst>
              </a:tr>
              <a:tr h="0">
                <a:tc>
                  <a:txBody>
                    <a:bodyPr/>
                    <a:lstStyle/>
                    <a:p>
                      <a:pPr>
                        <a:lnSpc>
                          <a:spcPct val="107000"/>
                        </a:lnSpc>
                        <a:spcAft>
                          <a:spcPts val="0"/>
                        </a:spcAft>
                      </a:pPr>
                      <a:r>
                        <a:rPr lang="en-IN" sz="1600">
                          <a:effectLst/>
                        </a:rPr>
                        <a:t>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marL="30480" marR="30480" algn="just">
                        <a:lnSpc>
                          <a:spcPct val="107000"/>
                        </a:lnSpc>
                        <a:spcBef>
                          <a:spcPts val="600"/>
                        </a:spcBef>
                        <a:spcAft>
                          <a:spcPts val="720"/>
                        </a:spcAft>
                      </a:pPr>
                      <a:r>
                        <a:rPr lang="en-IN" sz="1600">
                          <a:effectLst/>
                        </a:rPr>
                        <a:t>POST</a:t>
                      </a:r>
                      <a:endParaRPr lang="en-IN" sz="1800">
                        <a:effectLst/>
                      </a:endParaRPr>
                    </a:p>
                    <a:p>
                      <a:pPr marL="30480" marR="30480" algn="just">
                        <a:lnSpc>
                          <a:spcPct val="107000"/>
                        </a:lnSpc>
                        <a:spcBef>
                          <a:spcPts val="600"/>
                        </a:spcBef>
                        <a:spcAft>
                          <a:spcPts val="720"/>
                        </a:spcAft>
                      </a:pPr>
                      <a:r>
                        <a:rPr lang="en-IN" sz="1600">
                          <a:effectLst/>
                        </a:rPr>
                        <a:t>Used to send HTML form data to server. Data received by POST method is not cached by server.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028668355"/>
                  </a:ext>
                </a:extLst>
              </a:tr>
              <a:tr h="0">
                <a:tc>
                  <a:txBody>
                    <a:bodyPr/>
                    <a:lstStyle/>
                    <a:p>
                      <a:pPr>
                        <a:lnSpc>
                          <a:spcPct val="107000"/>
                        </a:lnSpc>
                        <a:spcAft>
                          <a:spcPts val="0"/>
                        </a:spcAft>
                      </a:pPr>
                      <a:r>
                        <a:rPr lang="en-IN" sz="1600">
                          <a:effectLst/>
                        </a:rPr>
                        <a:t>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marL="30480" marR="30480" algn="just">
                        <a:lnSpc>
                          <a:spcPct val="107000"/>
                        </a:lnSpc>
                        <a:spcBef>
                          <a:spcPts val="600"/>
                        </a:spcBef>
                        <a:spcAft>
                          <a:spcPts val="720"/>
                        </a:spcAft>
                      </a:pPr>
                      <a:r>
                        <a:rPr lang="en-IN" sz="1600">
                          <a:effectLst/>
                        </a:rPr>
                        <a:t>PUT</a:t>
                      </a:r>
                      <a:endParaRPr lang="en-IN" sz="1800">
                        <a:effectLst/>
                      </a:endParaRPr>
                    </a:p>
                    <a:p>
                      <a:pPr marL="30480" marR="30480" algn="just">
                        <a:lnSpc>
                          <a:spcPct val="107000"/>
                        </a:lnSpc>
                        <a:spcBef>
                          <a:spcPts val="600"/>
                        </a:spcBef>
                        <a:spcAft>
                          <a:spcPts val="720"/>
                        </a:spcAft>
                      </a:pPr>
                      <a:r>
                        <a:rPr lang="en-IN" sz="1600">
                          <a:effectLst/>
                        </a:rPr>
                        <a:t>Replaces all current representations of the target resource with the uploaded content.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3474721796"/>
                  </a:ext>
                </a:extLst>
              </a:tr>
              <a:tr h="0">
                <a:tc>
                  <a:txBody>
                    <a:bodyPr/>
                    <a:lstStyle/>
                    <a:p>
                      <a:pPr>
                        <a:lnSpc>
                          <a:spcPct val="107000"/>
                        </a:lnSpc>
                        <a:spcAft>
                          <a:spcPts val="0"/>
                        </a:spcAft>
                      </a:pPr>
                      <a:r>
                        <a:rPr lang="en-IN" sz="1600">
                          <a:effectLst/>
                        </a:rPr>
                        <a:t>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marL="30480" marR="30480" algn="just">
                        <a:lnSpc>
                          <a:spcPct val="107000"/>
                        </a:lnSpc>
                        <a:spcBef>
                          <a:spcPts val="600"/>
                        </a:spcBef>
                        <a:spcAft>
                          <a:spcPts val="720"/>
                        </a:spcAft>
                      </a:pPr>
                      <a:r>
                        <a:rPr lang="en-IN" sz="1600" dirty="0">
                          <a:effectLst/>
                        </a:rPr>
                        <a:t>DELETE</a:t>
                      </a:r>
                      <a:endParaRPr lang="en-IN" sz="1800" dirty="0">
                        <a:effectLst/>
                      </a:endParaRPr>
                    </a:p>
                    <a:p>
                      <a:pPr marL="30480" marR="30480" algn="just">
                        <a:lnSpc>
                          <a:spcPct val="107000"/>
                        </a:lnSpc>
                        <a:spcBef>
                          <a:spcPts val="600"/>
                        </a:spcBef>
                        <a:spcAft>
                          <a:spcPts val="720"/>
                        </a:spcAft>
                      </a:pPr>
                      <a:r>
                        <a:rPr lang="en-IN" sz="1600" dirty="0">
                          <a:effectLst/>
                        </a:rPr>
                        <a:t>Removes all current representations of the target resource given by a URL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2437059899"/>
                  </a:ext>
                </a:extLst>
              </a:tr>
            </a:tbl>
          </a:graphicData>
        </a:graphic>
      </p:graphicFrame>
    </p:spTree>
    <p:extLst>
      <p:ext uri="{BB962C8B-B14F-4D97-AF65-F5344CB8AC3E}">
        <p14:creationId xmlns:p14="http://schemas.microsoft.com/office/powerpoint/2010/main" val="872942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864"/>
            <a:ext cx="10515600" cy="531690"/>
          </a:xfrm>
        </p:spPr>
        <p:txBody>
          <a:bodyPr>
            <a:normAutofit/>
          </a:bodyPr>
          <a:lstStyle/>
          <a:p>
            <a:r>
              <a:rPr lang="en-US" sz="3200" b="1" dirty="0">
                <a:solidFill>
                  <a:srgbClr val="0000CC"/>
                </a:solidFill>
              </a:rPr>
              <a:t>Flask HTTP methods, handle GET &amp; POST requests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8770" y="1127237"/>
            <a:ext cx="6090138" cy="5361486"/>
          </a:xfrm>
        </p:spPr>
      </p:pic>
      <p:sp>
        <p:nvSpPr>
          <p:cNvPr id="4" name="Rectangle 1"/>
          <p:cNvSpPr>
            <a:spLocks noChangeArrowheads="1"/>
          </p:cNvSpPr>
          <p:nvPr/>
        </p:nvSpPr>
        <p:spPr bwMode="auto">
          <a:xfrm>
            <a:off x="123092" y="1127237"/>
            <a:ext cx="5714999" cy="50783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7832"/>
                </a:solidFill>
                <a:effectLst/>
                <a:latin typeface="JetBrains Mono"/>
              </a:rPr>
              <a:t>from </a:t>
            </a:r>
            <a:r>
              <a:rPr kumimoji="0" lang="en-US" altLang="en-US" b="0" i="0" u="none" strike="noStrike" cap="none" normalizeH="0" baseline="0" dirty="0">
                <a:ln>
                  <a:noFill/>
                </a:ln>
                <a:solidFill>
                  <a:srgbClr val="A9B7C6"/>
                </a:solidFill>
                <a:effectLst/>
                <a:latin typeface="JetBrains Mono"/>
              </a:rPr>
              <a:t>flask </a:t>
            </a:r>
            <a:r>
              <a:rPr kumimoji="0" lang="en-US" altLang="en-US" b="0" i="0" u="none" strike="noStrike" cap="none" normalizeH="0" baseline="0" dirty="0">
                <a:ln>
                  <a:noFill/>
                </a:ln>
                <a:solidFill>
                  <a:srgbClr val="CC7832"/>
                </a:solidFill>
                <a:effectLst/>
                <a:latin typeface="JetBrains Mono"/>
              </a:rPr>
              <a:t>import </a:t>
            </a:r>
            <a:r>
              <a:rPr kumimoji="0" lang="en-US" altLang="en-US" b="0" i="0" u="none" strike="noStrike" cap="none" normalizeH="0" baseline="0" dirty="0">
                <a:ln>
                  <a:noFill/>
                </a:ln>
                <a:solidFill>
                  <a:srgbClr val="A9B7C6"/>
                </a:solidFill>
                <a:effectLst/>
                <a:latin typeface="JetBrains Mono"/>
              </a:rPr>
              <a:t>Flask</a:t>
            </a:r>
            <a:r>
              <a:rPr kumimoji="0" lang="en-US" altLang="en-US" b="0" i="0" u="none" strike="noStrike" cap="none" normalizeH="0" baseline="0" dirty="0">
                <a:ln>
                  <a:noFill/>
                </a:ln>
                <a:solidFill>
                  <a:srgbClr val="CC7832"/>
                </a:solidFill>
                <a:effectLst/>
                <a:latin typeface="JetBrains Mono"/>
              </a:rPr>
              <a:t>, </a:t>
            </a:r>
            <a:r>
              <a:rPr kumimoji="0" lang="en-US" altLang="en-US" b="0" i="0" u="none" strike="noStrike" cap="none" normalizeH="0" baseline="0" dirty="0">
                <a:ln>
                  <a:noFill/>
                </a:ln>
                <a:solidFill>
                  <a:srgbClr val="A9B7C6"/>
                </a:solidFill>
                <a:effectLst/>
                <a:latin typeface="JetBrains Mono"/>
              </a:rPr>
              <a:t>redirect</a:t>
            </a:r>
            <a:r>
              <a:rPr kumimoji="0" lang="en-US" altLang="en-US" b="0" i="0" u="none" strike="noStrike" cap="none" normalizeH="0" baseline="0" dirty="0">
                <a:ln>
                  <a:noFill/>
                </a:ln>
                <a:solidFill>
                  <a:srgbClr val="CC7832"/>
                </a:solidFill>
                <a:effectLst/>
                <a:latin typeface="JetBrains Mono"/>
              </a:rPr>
              <a:t>, </a:t>
            </a:r>
            <a:r>
              <a:rPr kumimoji="0" lang="en-US" altLang="en-US" b="0" i="0" u="none" strike="noStrike" cap="none" normalizeH="0" baseline="0" dirty="0">
                <a:ln>
                  <a:noFill/>
                </a:ln>
                <a:solidFill>
                  <a:srgbClr val="A9B7C6"/>
                </a:solidFill>
                <a:effectLst/>
                <a:latin typeface="JetBrains Mono"/>
              </a:rPr>
              <a:t>url_for</a:t>
            </a:r>
            <a:r>
              <a:rPr kumimoji="0" lang="en-US" altLang="en-US" b="0" i="0" u="none" strike="noStrike" cap="none" normalizeH="0" baseline="0" dirty="0">
                <a:ln>
                  <a:noFill/>
                </a:ln>
                <a:solidFill>
                  <a:srgbClr val="CC7832"/>
                </a:solidFill>
                <a:effectLst/>
                <a:latin typeface="JetBrains Mono"/>
              </a:rPr>
              <a:t>, </a:t>
            </a:r>
            <a:r>
              <a:rPr kumimoji="0" lang="en-US" altLang="en-US" b="0" i="0" u="none" strike="noStrike" cap="none" normalizeH="0" baseline="0" dirty="0">
                <a:ln>
                  <a:noFill/>
                </a:ln>
                <a:solidFill>
                  <a:srgbClr val="A9B7C6"/>
                </a:solidFill>
                <a:effectLst/>
                <a:latin typeface="JetBrains Mono"/>
              </a:rPr>
              <a:t>request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app = Flask(__name__)</a:t>
            </a:r>
            <a:br>
              <a:rPr kumimoji="0" lang="en-US" altLang="en-US" b="0" i="0" u="none" strike="noStrike" cap="none" normalizeH="0" baseline="0" dirty="0">
                <a:ln>
                  <a:noFill/>
                </a:ln>
                <a:solidFill>
                  <a:srgbClr val="A9B7C6"/>
                </a:solidFill>
                <a:effectLst/>
                <a:latin typeface="JetBrains Mono"/>
              </a:rPr>
            </a:b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BBB529"/>
                </a:solidFill>
                <a:effectLst/>
                <a:latin typeface="JetBrains Mono"/>
              </a:rPr>
              <a:t>@app.route</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6A8759"/>
                </a:solidFill>
                <a:effectLst/>
                <a:latin typeface="JetBrains Mono"/>
              </a:rPr>
              <a:t>'/success/&lt;name&gt;'</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CC7832"/>
                </a:solidFill>
                <a:effectLst/>
                <a:latin typeface="JetBrains Mono"/>
              </a:rPr>
              <a:t>def </a:t>
            </a:r>
            <a:r>
              <a:rPr kumimoji="0" lang="en-US" altLang="en-US" b="0" i="0" u="none" strike="noStrike" cap="none" normalizeH="0" baseline="0" dirty="0">
                <a:ln>
                  <a:noFill/>
                </a:ln>
                <a:solidFill>
                  <a:srgbClr val="FFC66D"/>
                </a:solidFill>
                <a:effectLst/>
                <a:latin typeface="JetBrains Mono"/>
              </a:rPr>
              <a:t>success</a:t>
            </a:r>
            <a:r>
              <a:rPr kumimoji="0" lang="en-US" altLang="en-US" b="0" i="0" u="none" strike="noStrike" cap="none" normalizeH="0" baseline="0" dirty="0">
                <a:ln>
                  <a:noFill/>
                </a:ln>
                <a:solidFill>
                  <a:srgbClr val="A9B7C6"/>
                </a:solidFill>
                <a:effectLst/>
                <a:latin typeface="JetBrains Mono"/>
              </a:rPr>
              <a:t>(name):</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CC7832"/>
                </a:solidFill>
                <a:effectLst/>
                <a:latin typeface="JetBrains Mono"/>
              </a:rPr>
              <a:t>return </a:t>
            </a:r>
            <a:r>
              <a:rPr kumimoji="0" lang="en-US" altLang="en-US" b="0" i="0" u="none" strike="noStrike" cap="none" normalizeH="0" baseline="0" dirty="0">
                <a:ln>
                  <a:noFill/>
                </a:ln>
                <a:solidFill>
                  <a:srgbClr val="6A8759"/>
                </a:solidFill>
                <a:effectLst/>
                <a:latin typeface="JetBrains Mono"/>
              </a:rPr>
              <a:t>'welcome %s' </a:t>
            </a:r>
            <a:r>
              <a:rPr kumimoji="0" lang="en-US" altLang="en-US" b="0" i="0" u="none" strike="noStrike" cap="none" normalizeH="0" baseline="0" dirty="0">
                <a:ln>
                  <a:noFill/>
                </a:ln>
                <a:solidFill>
                  <a:srgbClr val="A9B7C6"/>
                </a:solidFill>
                <a:effectLst/>
                <a:latin typeface="JetBrains Mono"/>
              </a:rPr>
              <a:t>% name</a:t>
            </a:r>
            <a:br>
              <a:rPr kumimoji="0" lang="en-US" altLang="en-US" b="0" i="0" u="none" strike="noStrike" cap="none" normalizeH="0" baseline="0" dirty="0">
                <a:ln>
                  <a:noFill/>
                </a:ln>
                <a:solidFill>
                  <a:srgbClr val="A9B7C6"/>
                </a:solidFill>
                <a:effectLst/>
                <a:latin typeface="JetBrains Mono"/>
              </a:rPr>
            </a:b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BBB529"/>
                </a:solidFill>
                <a:effectLst/>
                <a:latin typeface="JetBrains Mono"/>
              </a:rPr>
              <a:t>@app.route</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6A8759"/>
                </a:solidFill>
                <a:effectLst/>
                <a:latin typeface="JetBrains Mono"/>
              </a:rPr>
              <a:t>'/login’</a:t>
            </a:r>
            <a:r>
              <a:rPr kumimoji="0" lang="en-US" altLang="en-US" b="0" i="0" u="none" strike="noStrike" cap="none" normalizeH="0" baseline="0" dirty="0">
                <a:ln>
                  <a:noFill/>
                </a:ln>
                <a:solidFill>
                  <a:srgbClr val="CC7832"/>
                </a:solidFill>
                <a:effectLst/>
                <a:latin typeface="JetBrains Mono"/>
              </a:rPr>
              <a:t>, </a:t>
            </a:r>
            <a:r>
              <a:rPr kumimoji="0" lang="en-US" altLang="en-US" b="0" i="0" u="none" strike="noStrike" cap="none" normalizeH="0" baseline="0" dirty="0">
                <a:ln>
                  <a:noFill/>
                </a:ln>
                <a:solidFill>
                  <a:srgbClr val="AA4926"/>
                </a:solidFill>
                <a:effectLst/>
                <a:latin typeface="JetBrains Mono"/>
              </a:rPr>
              <a:t>methods </a:t>
            </a: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6A8759"/>
                </a:solidFill>
                <a:effectLst/>
                <a:latin typeface="JetBrains Mono"/>
              </a:rPr>
              <a:t>'POST'</a:t>
            </a:r>
            <a:r>
              <a:rPr kumimoji="0" lang="en-US" altLang="en-US" b="0" i="0" u="none" strike="noStrike" cap="none" normalizeH="0" baseline="0" dirty="0">
                <a:ln>
                  <a:noFill/>
                </a:ln>
                <a:solidFill>
                  <a:srgbClr val="CC7832"/>
                </a:solidFill>
                <a:effectLst/>
                <a:latin typeface="JetBrains Mono"/>
              </a:rPr>
              <a:t>, </a:t>
            </a:r>
            <a:r>
              <a:rPr kumimoji="0" lang="en-US" altLang="en-US" b="0" i="0" u="none" strike="noStrike" cap="none" normalizeH="0" baseline="0" dirty="0">
                <a:ln>
                  <a:noFill/>
                </a:ln>
                <a:solidFill>
                  <a:srgbClr val="6A8759"/>
                </a:solidFill>
                <a:effectLst/>
                <a:latin typeface="JetBrains Mono"/>
              </a:rPr>
              <a:t>'GET'</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CC7832"/>
                </a:solidFill>
                <a:effectLst/>
                <a:latin typeface="JetBrains Mono"/>
              </a:rPr>
              <a:t>def </a:t>
            </a:r>
            <a:r>
              <a:rPr kumimoji="0" lang="en-US" altLang="en-US" b="0" i="0" u="none" strike="noStrike" cap="none" normalizeH="0" baseline="0" dirty="0">
                <a:ln>
                  <a:noFill/>
                </a:ln>
                <a:solidFill>
                  <a:srgbClr val="FFC66D"/>
                </a:solidFill>
                <a:effectLst/>
                <a:latin typeface="JetBrains Mono"/>
              </a:rPr>
              <a:t>login</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CC7832"/>
                </a:solidFill>
                <a:effectLst/>
                <a:latin typeface="JetBrains Mono"/>
              </a:rPr>
              <a:t>if </a:t>
            </a:r>
            <a:r>
              <a:rPr kumimoji="0" lang="en-US" altLang="en-US" b="0" i="0" u="none" strike="noStrike" cap="none" normalizeH="0" baseline="0" dirty="0" err="1">
                <a:ln>
                  <a:noFill/>
                </a:ln>
                <a:solidFill>
                  <a:srgbClr val="A9B7C6"/>
                </a:solidFill>
                <a:effectLst/>
                <a:latin typeface="JetBrains Mono"/>
              </a:rPr>
              <a:t>request.method</a:t>
            </a:r>
            <a:r>
              <a:rPr kumimoji="0" lang="en-US" altLang="en-US" b="0" i="0" u="none" strike="noStrike" cap="none" normalizeH="0" baseline="0" dirty="0">
                <a:ln>
                  <a:noFill/>
                </a:ln>
                <a:solidFill>
                  <a:srgbClr val="A9B7C6"/>
                </a:solidFill>
                <a:effectLst/>
                <a:latin typeface="JetBrains Mono"/>
              </a:rPr>
              <a:t> == </a:t>
            </a:r>
            <a:r>
              <a:rPr kumimoji="0" lang="en-US" altLang="en-US" b="0" i="0" u="none" strike="noStrike" cap="none" normalizeH="0" baseline="0" dirty="0">
                <a:ln>
                  <a:noFill/>
                </a:ln>
                <a:solidFill>
                  <a:srgbClr val="6A8759"/>
                </a:solidFill>
                <a:effectLst/>
                <a:latin typeface="JetBrains Mono"/>
              </a:rPr>
              <a:t>'POST'</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user = </a:t>
            </a:r>
            <a:r>
              <a:rPr kumimoji="0" lang="en-US" altLang="en-US" b="0" i="0" u="none" strike="noStrike" cap="none" normalizeH="0" baseline="0" dirty="0" err="1">
                <a:ln>
                  <a:noFill/>
                </a:ln>
                <a:solidFill>
                  <a:srgbClr val="A9B7C6"/>
                </a:solidFill>
                <a:effectLst/>
                <a:latin typeface="JetBrains Mono"/>
              </a:rPr>
              <a:t>request.form</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6A8759"/>
                </a:solidFill>
                <a:effectLst/>
                <a:latin typeface="JetBrains Mono"/>
              </a:rPr>
              <a:t>'nm'</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CC7832"/>
                </a:solidFill>
                <a:effectLst/>
                <a:latin typeface="JetBrains Mono"/>
              </a:rPr>
              <a:t>return </a:t>
            </a:r>
            <a:r>
              <a:rPr kumimoji="0" lang="en-US" altLang="en-US" b="0" i="0" u="none" strike="noStrike" cap="none" normalizeH="0" baseline="0" dirty="0">
                <a:ln>
                  <a:noFill/>
                </a:ln>
                <a:solidFill>
                  <a:srgbClr val="A9B7C6"/>
                </a:solidFill>
                <a:effectLst/>
                <a:latin typeface="JetBrains Mono"/>
              </a:rPr>
              <a:t>redirect(url_for(</a:t>
            </a:r>
            <a:r>
              <a:rPr kumimoji="0" lang="en-US" altLang="en-US" b="0" i="0" u="none" strike="noStrike" cap="none" normalizeH="0" baseline="0" dirty="0">
                <a:ln>
                  <a:noFill/>
                </a:ln>
                <a:solidFill>
                  <a:srgbClr val="6A8759"/>
                </a:solidFill>
                <a:effectLst/>
                <a:latin typeface="JetBrains Mono"/>
              </a:rPr>
              <a:t>'</a:t>
            </a:r>
            <a:r>
              <a:rPr kumimoji="0" lang="en-US" altLang="en-US" b="0" i="0" u="none" strike="noStrike" cap="none" normalizeH="0" baseline="0" dirty="0" err="1">
                <a:ln>
                  <a:noFill/>
                </a:ln>
                <a:solidFill>
                  <a:srgbClr val="6A8759"/>
                </a:solidFill>
                <a:effectLst/>
                <a:latin typeface="JetBrains Mono"/>
              </a:rPr>
              <a:t>success'</a:t>
            </a:r>
            <a:r>
              <a:rPr kumimoji="0" lang="en-US" altLang="en-US" b="0" i="0" u="none" strike="noStrike" cap="none" normalizeH="0" baseline="0" dirty="0" err="1">
                <a:ln>
                  <a:noFill/>
                </a:ln>
                <a:solidFill>
                  <a:srgbClr val="CC7832"/>
                </a:solidFill>
                <a:effectLst/>
                <a:latin typeface="JetBrains Mono"/>
              </a:rPr>
              <a:t>,</a:t>
            </a:r>
            <a:r>
              <a:rPr kumimoji="0" lang="en-US" altLang="en-US" b="0" i="0" u="none" strike="noStrike" cap="none" normalizeH="0" baseline="0" dirty="0" err="1">
                <a:ln>
                  <a:noFill/>
                </a:ln>
                <a:solidFill>
                  <a:srgbClr val="AA4926"/>
                </a:solidFill>
                <a:effectLst/>
                <a:latin typeface="JetBrains Mono"/>
              </a:rPr>
              <a:t>name</a:t>
            </a:r>
            <a:r>
              <a:rPr kumimoji="0" lang="en-US" altLang="en-US" b="0" i="0" u="none" strike="noStrike" cap="none" normalizeH="0" baseline="0" dirty="0">
                <a:ln>
                  <a:noFill/>
                </a:ln>
                <a:solidFill>
                  <a:srgbClr val="AA4926"/>
                </a:solidFill>
                <a:effectLst/>
                <a:latin typeface="JetBrains Mono"/>
              </a:rPr>
              <a:t> </a:t>
            </a:r>
            <a:r>
              <a:rPr kumimoji="0" lang="en-US" altLang="en-US" b="0" i="0" u="none" strike="noStrike" cap="none" normalizeH="0" baseline="0" dirty="0">
                <a:ln>
                  <a:noFill/>
                </a:ln>
                <a:solidFill>
                  <a:srgbClr val="A9B7C6"/>
                </a:solidFill>
                <a:effectLst/>
                <a:latin typeface="JetBrains Mono"/>
              </a:rPr>
              <a:t>= user))</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CC7832"/>
                </a:solidFill>
                <a:effectLst/>
                <a:latin typeface="JetBrains Mono"/>
              </a:rPr>
              <a:t>else</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user = </a:t>
            </a:r>
            <a:r>
              <a:rPr kumimoji="0" lang="en-US" altLang="en-US" b="0" i="0" u="none" strike="noStrike" cap="none" normalizeH="0" baseline="0" dirty="0" err="1">
                <a:ln>
                  <a:noFill/>
                </a:ln>
                <a:solidFill>
                  <a:srgbClr val="A9B7C6"/>
                </a:solidFill>
                <a:effectLst/>
                <a:latin typeface="JetBrains Mono"/>
              </a:rPr>
              <a:t>request.args.get</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6A8759"/>
                </a:solidFill>
                <a:effectLst/>
                <a:latin typeface="JetBrains Mono"/>
              </a:rPr>
              <a:t>'nm'</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CC7832"/>
                </a:solidFill>
                <a:effectLst/>
                <a:latin typeface="JetBrains Mono"/>
              </a:rPr>
              <a:t>return </a:t>
            </a:r>
            <a:r>
              <a:rPr kumimoji="0" lang="en-US" altLang="en-US" b="0" i="0" u="none" strike="noStrike" cap="none" normalizeH="0" baseline="0" dirty="0">
                <a:ln>
                  <a:noFill/>
                </a:ln>
                <a:solidFill>
                  <a:srgbClr val="A9B7C6"/>
                </a:solidFill>
                <a:effectLst/>
                <a:latin typeface="JetBrains Mono"/>
              </a:rPr>
              <a:t>redirect(url_for(</a:t>
            </a:r>
            <a:r>
              <a:rPr kumimoji="0" lang="en-US" altLang="en-US" b="0" i="0" u="none" strike="noStrike" cap="none" normalizeH="0" baseline="0" dirty="0">
                <a:ln>
                  <a:noFill/>
                </a:ln>
                <a:solidFill>
                  <a:srgbClr val="6A8759"/>
                </a:solidFill>
                <a:effectLst/>
                <a:latin typeface="JetBrains Mono"/>
              </a:rPr>
              <a:t>'</a:t>
            </a:r>
            <a:r>
              <a:rPr kumimoji="0" lang="en-US" altLang="en-US" b="0" i="0" u="none" strike="noStrike" cap="none" normalizeH="0" baseline="0" dirty="0" err="1">
                <a:ln>
                  <a:noFill/>
                </a:ln>
                <a:solidFill>
                  <a:srgbClr val="6A8759"/>
                </a:solidFill>
                <a:effectLst/>
                <a:latin typeface="JetBrains Mono"/>
              </a:rPr>
              <a:t>success'</a:t>
            </a:r>
            <a:r>
              <a:rPr kumimoji="0" lang="en-US" altLang="en-US" b="0" i="0" u="none" strike="noStrike" cap="none" normalizeH="0" baseline="0" dirty="0" err="1">
                <a:ln>
                  <a:noFill/>
                </a:ln>
                <a:solidFill>
                  <a:srgbClr val="CC7832"/>
                </a:solidFill>
                <a:effectLst/>
                <a:latin typeface="JetBrains Mono"/>
              </a:rPr>
              <a:t>,</a:t>
            </a:r>
            <a:r>
              <a:rPr kumimoji="0" lang="en-US" altLang="en-US" b="0" i="0" u="none" strike="noStrike" cap="none" normalizeH="0" baseline="0" dirty="0" err="1">
                <a:ln>
                  <a:noFill/>
                </a:ln>
                <a:solidFill>
                  <a:srgbClr val="AA4926"/>
                </a:solidFill>
                <a:effectLst/>
                <a:latin typeface="JetBrains Mono"/>
              </a:rPr>
              <a:t>name</a:t>
            </a:r>
            <a:r>
              <a:rPr kumimoji="0" lang="en-US" altLang="en-US" b="0" i="0" u="none" strike="noStrike" cap="none" normalizeH="0" baseline="0" dirty="0">
                <a:ln>
                  <a:noFill/>
                </a:ln>
                <a:solidFill>
                  <a:srgbClr val="AA4926"/>
                </a:solidFill>
                <a:effectLst/>
                <a:latin typeface="JetBrains Mono"/>
              </a:rPr>
              <a:t> </a:t>
            </a:r>
            <a:r>
              <a:rPr kumimoji="0" lang="en-US" altLang="en-US" b="0" i="0" u="none" strike="noStrike" cap="none" normalizeH="0" baseline="0" dirty="0">
                <a:ln>
                  <a:noFill/>
                </a:ln>
                <a:solidFill>
                  <a:srgbClr val="A9B7C6"/>
                </a:solidFill>
                <a:effectLst/>
                <a:latin typeface="JetBrains Mono"/>
              </a:rPr>
              <a:t>= user))</a:t>
            </a:r>
            <a:br>
              <a:rPr kumimoji="0" lang="en-US" altLang="en-US" b="0" i="0" u="none" strike="noStrike" cap="none" normalizeH="0" baseline="0" dirty="0">
                <a:ln>
                  <a:noFill/>
                </a:ln>
                <a:solidFill>
                  <a:srgbClr val="A9B7C6"/>
                </a:solidFill>
                <a:effectLst/>
                <a:latin typeface="JetBrains Mono"/>
              </a:rPr>
            </a:b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CC7832"/>
                </a:solidFill>
                <a:effectLst/>
                <a:latin typeface="JetBrains Mono"/>
              </a:rPr>
              <a:t>if </a:t>
            </a:r>
            <a:r>
              <a:rPr kumimoji="0" lang="en-US" altLang="en-US" b="0" i="0" u="none" strike="noStrike" cap="none" normalizeH="0" baseline="0" dirty="0">
                <a:ln>
                  <a:noFill/>
                </a:ln>
                <a:solidFill>
                  <a:srgbClr val="A9B7C6"/>
                </a:solidFill>
                <a:effectLst/>
                <a:latin typeface="JetBrains Mono"/>
              </a:rPr>
              <a:t>__name__ == </a:t>
            </a:r>
            <a:r>
              <a:rPr kumimoji="0" lang="en-US" altLang="en-US" b="0" i="0" u="none" strike="noStrike" cap="none" normalizeH="0" baseline="0" dirty="0">
                <a:ln>
                  <a:noFill/>
                </a:ln>
                <a:solidFill>
                  <a:srgbClr val="6A8759"/>
                </a:solidFill>
                <a:effectLst/>
                <a:latin typeface="JetBrains Mono"/>
              </a:rPr>
              <a:t>'__main__'</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err="1">
                <a:ln>
                  <a:noFill/>
                </a:ln>
                <a:solidFill>
                  <a:srgbClr val="A9B7C6"/>
                </a:solidFill>
                <a:effectLst/>
                <a:latin typeface="JetBrains Mono"/>
              </a:rPr>
              <a:t>app.run</a:t>
            </a:r>
            <a:r>
              <a:rPr kumimoji="0" lang="en-US" altLang="en-US" b="0" i="0" u="none" strike="noStrike" cap="none" normalizeH="0" baseline="0" dirty="0">
                <a:ln>
                  <a:noFill/>
                </a:ln>
                <a:solidFill>
                  <a:srgbClr val="A9B7C6"/>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2681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Flask?</a:t>
            </a:r>
          </a:p>
        </p:txBody>
      </p:sp>
      <p:sp>
        <p:nvSpPr>
          <p:cNvPr id="3" name="Content Placeholder 2"/>
          <p:cNvSpPr>
            <a:spLocks noGrp="1"/>
          </p:cNvSpPr>
          <p:nvPr>
            <p:ph idx="1"/>
          </p:nvPr>
        </p:nvSpPr>
        <p:spPr/>
        <p:txBody>
          <a:bodyPr>
            <a:normAutofit/>
          </a:bodyPr>
          <a:lstStyle/>
          <a:p>
            <a:r>
              <a:rPr lang="en-US" b="1" dirty="0">
                <a:solidFill>
                  <a:srgbClr val="0000CC"/>
                </a:solidFill>
              </a:rPr>
              <a:t>Flask</a:t>
            </a:r>
            <a:r>
              <a:rPr lang="en-US" b="1" dirty="0"/>
              <a:t> </a:t>
            </a:r>
            <a:r>
              <a:rPr lang="en-US" b="1" i="1" dirty="0"/>
              <a:t>is used for developing web applications using python, implemented on </a:t>
            </a:r>
            <a:r>
              <a:rPr lang="en-US" b="1" i="1" dirty="0" err="1">
                <a:solidFill>
                  <a:srgbClr val="0000CC"/>
                </a:solidFill>
              </a:rPr>
              <a:t>Werkzeug</a:t>
            </a:r>
            <a:r>
              <a:rPr lang="en-US" b="1" i="1" dirty="0"/>
              <a:t> and </a:t>
            </a:r>
            <a:r>
              <a:rPr lang="en-US" b="1" i="1" dirty="0">
                <a:solidFill>
                  <a:srgbClr val="0000CC"/>
                </a:solidFill>
              </a:rPr>
              <a:t>Jinja2</a:t>
            </a:r>
            <a:r>
              <a:rPr lang="en-US" dirty="0"/>
              <a:t>. </a:t>
            </a:r>
            <a:br>
              <a:rPr lang="en-US" dirty="0"/>
            </a:br>
            <a:br>
              <a:rPr lang="en-US" dirty="0"/>
            </a:br>
            <a:r>
              <a:rPr lang="en-US" u="sng" dirty="0"/>
              <a:t>Advantages of using Flask framework are:</a:t>
            </a:r>
          </a:p>
          <a:p>
            <a:pPr marL="1028700" lvl="1" indent="-571500">
              <a:buFont typeface="+mj-lt"/>
              <a:buAutoNum type="romanUcPeriod"/>
            </a:pPr>
            <a:r>
              <a:rPr lang="en-US" dirty="0"/>
              <a:t>There is a built-in development server and a fast debugger provided.</a:t>
            </a:r>
          </a:p>
          <a:p>
            <a:pPr marL="1028700" lvl="1" indent="-571500">
              <a:buFont typeface="+mj-lt"/>
              <a:buAutoNum type="romanUcPeriod"/>
            </a:pPr>
            <a:r>
              <a:rPr lang="en-US" dirty="0"/>
              <a:t>Lightweight</a:t>
            </a:r>
          </a:p>
          <a:p>
            <a:pPr marL="1028700" lvl="1" indent="-571500">
              <a:buFont typeface="+mj-lt"/>
              <a:buAutoNum type="romanUcPeriod"/>
            </a:pPr>
            <a:r>
              <a:rPr lang="en-US" dirty="0"/>
              <a:t>Secure cookies are supported.</a:t>
            </a:r>
          </a:p>
          <a:p>
            <a:pPr marL="1028700" lvl="1" indent="-571500">
              <a:buFont typeface="+mj-lt"/>
              <a:buAutoNum type="romanUcPeriod"/>
            </a:pPr>
            <a:r>
              <a:rPr lang="en-US" dirty="0"/>
              <a:t>Templating using Jinja2.</a:t>
            </a:r>
          </a:p>
          <a:p>
            <a:pPr marL="1028700" lvl="1" indent="-571500">
              <a:buFont typeface="+mj-lt"/>
              <a:buAutoNum type="romanUcPeriod"/>
            </a:pPr>
            <a:r>
              <a:rPr lang="en-US" dirty="0"/>
              <a:t>Request dispatching using REST.</a:t>
            </a:r>
          </a:p>
          <a:p>
            <a:pPr marL="1028700" lvl="1" indent="-571500">
              <a:buFont typeface="+mj-lt"/>
              <a:buAutoNum type="romanUcPeriod"/>
            </a:pPr>
            <a:r>
              <a:rPr lang="en-US" dirty="0"/>
              <a:t>Support for unit testing is built-in.</a:t>
            </a:r>
          </a:p>
        </p:txBody>
      </p:sp>
    </p:spTree>
    <p:extLst>
      <p:ext uri="{BB962C8B-B14F-4D97-AF65-F5344CB8AC3E}">
        <p14:creationId xmlns:p14="http://schemas.microsoft.com/office/powerpoint/2010/main" val="1794546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D43B-A9FA-4210-8B84-C8FC673E2660}"/>
              </a:ext>
            </a:extLst>
          </p:cNvPr>
          <p:cNvSpPr>
            <a:spLocks noGrp="1"/>
          </p:cNvSpPr>
          <p:nvPr>
            <p:ph type="title"/>
          </p:nvPr>
        </p:nvSpPr>
        <p:spPr/>
        <p:txBody>
          <a:bodyPr/>
          <a:lstStyle/>
          <a:p>
            <a:r>
              <a:rPr lang="en-IN" dirty="0"/>
              <a:t>Creating a HTML File for POST</a:t>
            </a:r>
          </a:p>
        </p:txBody>
      </p:sp>
      <p:sp>
        <p:nvSpPr>
          <p:cNvPr id="3" name="Content Placeholder 2">
            <a:extLst>
              <a:ext uri="{FF2B5EF4-FFF2-40B4-BE49-F238E27FC236}">
                <a16:creationId xmlns:a16="http://schemas.microsoft.com/office/drawing/2014/main" id="{FC700D7A-1C28-4E65-A8F9-5A6AB0F45558}"/>
              </a:ext>
            </a:extLst>
          </p:cNvPr>
          <p:cNvSpPr>
            <a:spLocks noGrp="1"/>
          </p:cNvSpPr>
          <p:nvPr>
            <p:ph idx="1"/>
          </p:nvPr>
        </p:nvSpPr>
        <p:spPr/>
        <p:txBody>
          <a:bodyPr>
            <a:normAutofit fontScale="92500" lnSpcReduction="20000"/>
          </a:bodyPr>
          <a:lstStyle/>
          <a:p>
            <a:r>
              <a:rPr lang="en-IN" dirty="0"/>
              <a:t>Save the following script as login.html</a:t>
            </a:r>
          </a:p>
          <a:p>
            <a:r>
              <a:rPr lang="en-IN" dirty="0"/>
              <a:t>&lt;html&gt;</a:t>
            </a:r>
          </a:p>
          <a:p>
            <a:r>
              <a:rPr lang="en-IN" dirty="0"/>
              <a:t>   &lt;body&gt;</a:t>
            </a:r>
          </a:p>
          <a:p>
            <a:r>
              <a:rPr lang="en-IN" dirty="0"/>
              <a:t>      &lt;form action = "http://localhost:5000/login" method = "post"&gt;</a:t>
            </a:r>
          </a:p>
          <a:p>
            <a:r>
              <a:rPr lang="en-IN" dirty="0"/>
              <a:t>         &lt;p&gt;Enter Name:&lt;/p&gt;</a:t>
            </a:r>
          </a:p>
          <a:p>
            <a:r>
              <a:rPr lang="en-IN" dirty="0"/>
              <a:t>         &lt;p&gt;&lt;input type = "text" name = "nm" /&gt;&lt;/p&gt;</a:t>
            </a:r>
          </a:p>
          <a:p>
            <a:r>
              <a:rPr lang="en-IN" dirty="0"/>
              <a:t>         &lt;p&gt;&lt;input type = "submit" value = "submit" /&gt;&lt;/p&gt;</a:t>
            </a:r>
          </a:p>
          <a:p>
            <a:r>
              <a:rPr lang="en-IN" dirty="0"/>
              <a:t>      &lt;/form&gt;</a:t>
            </a:r>
          </a:p>
          <a:p>
            <a:r>
              <a:rPr lang="en-IN" dirty="0"/>
              <a:t>   &lt;/body&gt;</a:t>
            </a:r>
          </a:p>
          <a:p>
            <a:r>
              <a:rPr lang="en-IN" dirty="0"/>
              <a:t>&lt;/html&gt;</a:t>
            </a:r>
          </a:p>
          <a:p>
            <a:endParaRPr lang="en-IN" dirty="0"/>
          </a:p>
        </p:txBody>
      </p:sp>
    </p:spTree>
    <p:extLst>
      <p:ext uri="{BB962C8B-B14F-4D97-AF65-F5344CB8AC3E}">
        <p14:creationId xmlns:p14="http://schemas.microsoft.com/office/powerpoint/2010/main" val="508058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B12A-6782-491E-8E4E-775E1B32D23A}"/>
              </a:ext>
            </a:extLst>
          </p:cNvPr>
          <p:cNvSpPr>
            <a:spLocks noGrp="1"/>
          </p:cNvSpPr>
          <p:nvPr>
            <p:ph type="title"/>
          </p:nvPr>
        </p:nvSpPr>
        <p:spPr/>
        <p:txBody>
          <a:bodyPr/>
          <a:lstStyle/>
          <a:p>
            <a:r>
              <a:rPr lang="en-IN" dirty="0"/>
              <a:t>Flask Templates</a:t>
            </a:r>
          </a:p>
        </p:txBody>
      </p:sp>
      <p:sp>
        <p:nvSpPr>
          <p:cNvPr id="3" name="Content Placeholder 2">
            <a:extLst>
              <a:ext uri="{FF2B5EF4-FFF2-40B4-BE49-F238E27FC236}">
                <a16:creationId xmlns:a16="http://schemas.microsoft.com/office/drawing/2014/main" id="{D94E5D02-63F7-4C70-A5E0-12036AF3CE93}"/>
              </a:ext>
            </a:extLst>
          </p:cNvPr>
          <p:cNvSpPr>
            <a:spLocks noGrp="1"/>
          </p:cNvSpPr>
          <p:nvPr>
            <p:ph idx="1"/>
          </p:nvPr>
        </p:nvSpPr>
        <p:spPr>
          <a:xfrm>
            <a:off x="838200" y="1348509"/>
            <a:ext cx="10515600" cy="4828454"/>
          </a:xfrm>
        </p:spPr>
        <p:txBody>
          <a:bodyPr/>
          <a:lstStyle/>
          <a:p>
            <a:pPr algn="just"/>
            <a:r>
              <a:rPr lang="en-US" dirty="0"/>
              <a:t>We have returned the simple string as the response from the view function. flask facilitates us to return the response in the form of HTML templates; ways using which we can return the HTML response from the web applications.</a:t>
            </a:r>
          </a:p>
          <a:p>
            <a:pPr algn="just"/>
            <a:endParaRPr lang="en-IN" dirty="0"/>
          </a:p>
        </p:txBody>
      </p:sp>
    </p:spTree>
    <p:extLst>
      <p:ext uri="{BB962C8B-B14F-4D97-AF65-F5344CB8AC3E}">
        <p14:creationId xmlns:p14="http://schemas.microsoft.com/office/powerpoint/2010/main" val="1879827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961E-EE7A-4554-9182-FC76B2272153}"/>
              </a:ext>
            </a:extLst>
          </p:cNvPr>
          <p:cNvSpPr>
            <a:spLocks noGrp="1"/>
          </p:cNvSpPr>
          <p:nvPr>
            <p:ph type="title"/>
          </p:nvPr>
        </p:nvSpPr>
        <p:spPr>
          <a:xfrm>
            <a:off x="117565" y="1184315"/>
            <a:ext cx="3487783" cy="3828740"/>
          </a:xfrm>
        </p:spPr>
        <p:txBody>
          <a:bodyPr>
            <a:noAutofit/>
          </a:bodyPr>
          <a:lstStyle/>
          <a:p>
            <a:br>
              <a:rPr lang="en-US" sz="2000" b="1" dirty="0">
                <a:solidFill>
                  <a:srgbClr val="FF0000"/>
                </a:solidFill>
              </a:rPr>
            </a:br>
            <a:r>
              <a:rPr lang="en-US" sz="2000" b="1" dirty="0"/>
              <a:t>i.e., the message() which is associated with the URL '/’. </a:t>
            </a:r>
            <a:br>
              <a:rPr lang="en-US" sz="2000" b="1" dirty="0"/>
            </a:br>
            <a:r>
              <a:rPr lang="en-US" sz="2000" b="1" dirty="0"/>
              <a:t>Instead of returning a simple plain string as a message, </a:t>
            </a:r>
            <a:br>
              <a:rPr lang="en-US" sz="2000" b="1" dirty="0"/>
            </a:br>
            <a:br>
              <a:rPr lang="en-US" sz="2000" b="1" dirty="0"/>
            </a:br>
            <a:r>
              <a:rPr lang="en-US" sz="2000" b="1" dirty="0"/>
              <a:t>it returns a message with &lt;h1&gt; tag attached to it using HTML.</a:t>
            </a:r>
            <a:br>
              <a:rPr lang="en-US" sz="2000" b="1" dirty="0"/>
            </a:br>
            <a:br>
              <a:rPr lang="en-US" sz="2000" dirty="0"/>
            </a:br>
            <a:endParaRPr lang="en-IN" sz="2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2713" y="3258582"/>
            <a:ext cx="7894488" cy="3393832"/>
          </a:xfrm>
        </p:spPr>
      </p:pic>
      <p:sp>
        <p:nvSpPr>
          <p:cNvPr id="5" name="Rectangle 1"/>
          <p:cNvSpPr>
            <a:spLocks noChangeArrowheads="1"/>
          </p:cNvSpPr>
          <p:nvPr/>
        </p:nvSpPr>
        <p:spPr bwMode="auto">
          <a:xfrm>
            <a:off x="3992713" y="790361"/>
            <a:ext cx="7894488"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from </a:t>
            </a:r>
            <a:r>
              <a:rPr kumimoji="0" lang="en-US" altLang="en-US" sz="1600" b="0" i="0" u="none" strike="noStrike" cap="none" normalizeH="0" baseline="0" dirty="0">
                <a:ln>
                  <a:noFill/>
                </a:ln>
                <a:solidFill>
                  <a:srgbClr val="A9B7C6"/>
                </a:solidFill>
                <a:effectLst/>
                <a:latin typeface="JetBrains Mono"/>
              </a:rPr>
              <a:t>flask </a:t>
            </a: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app=Flask(__name__)</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BBB529"/>
                </a:solidFill>
                <a:effectLst/>
                <a:latin typeface="JetBrains Mono"/>
              </a:rPr>
              <a:t>@</a:t>
            </a:r>
            <a:r>
              <a:rPr kumimoji="0" lang="en-US" altLang="en-US" sz="1600" b="0" i="0" u="none" strike="noStrike" cap="none" normalizeH="0" baseline="0" dirty="0" err="1">
                <a:ln>
                  <a:noFill/>
                </a:ln>
                <a:solidFill>
                  <a:srgbClr val="BBB529"/>
                </a:solidFill>
                <a:effectLst/>
                <a:latin typeface="JetBrains Mono"/>
              </a:rPr>
              <a:t>app.route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err="1">
                <a:ln>
                  <a:noFill/>
                </a:ln>
                <a:solidFill>
                  <a:srgbClr val="CC7832"/>
                </a:solidFill>
                <a:effectLst/>
                <a:latin typeface="JetBrains Mono"/>
              </a:rPr>
              <a:t>def</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FFC66D"/>
                </a:solidFill>
                <a:effectLst/>
                <a:latin typeface="JetBrains Mono"/>
              </a:rPr>
              <a:t>message</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6A8759"/>
                </a:solidFill>
                <a:effectLst/>
                <a:latin typeface="JetBrains Mono"/>
              </a:rPr>
              <a:t>"&lt;html&gt;&lt;body&gt;&lt;h1&gt;</a:t>
            </a:r>
            <a:r>
              <a:rPr kumimoji="0" lang="en-US" altLang="en-US" sz="1600" b="0" i="0" u="none" strike="noStrike" cap="none" normalizeH="0" baseline="0" dirty="0" err="1">
                <a:ln>
                  <a:noFill/>
                </a:ln>
                <a:solidFill>
                  <a:srgbClr val="6A8759"/>
                </a:solidFill>
                <a:effectLst/>
                <a:latin typeface="JetBrains Mono"/>
              </a:rPr>
              <a:t>Hi,welcome</a:t>
            </a:r>
            <a:r>
              <a:rPr kumimoji="0" lang="en-US" altLang="en-US" sz="1600" b="0" i="0" u="none" strike="noStrike" cap="none" normalizeH="0" baseline="0" dirty="0">
                <a:ln>
                  <a:noFill/>
                </a:ln>
                <a:solidFill>
                  <a:srgbClr val="6A8759"/>
                </a:solidFill>
                <a:effectLst/>
                <a:latin typeface="JetBrains Mono"/>
              </a:rPr>
              <a:t> to the website&lt;/h1&gt;&lt;/body&gt;&lt;/html&gt;“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6A8759"/>
                </a:solidFill>
                <a:effectLst/>
                <a:latin typeface="JetBrains Mono"/>
              </a:rPr>
            </a:b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__name__==</a:t>
            </a:r>
            <a:r>
              <a:rPr kumimoji="0" lang="en-US" altLang="en-US" sz="1600" b="0" i="0" u="none" strike="noStrike" cap="none" normalizeH="0" baseline="0" dirty="0">
                <a:ln>
                  <a:noFill/>
                </a:ln>
                <a:solidFill>
                  <a:srgbClr val="6A8759"/>
                </a:solidFill>
                <a:effectLst/>
                <a:latin typeface="JetBrains Mono"/>
              </a:rPr>
              <a:t>'__main__'</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app.run</a:t>
            </a:r>
            <a:r>
              <a:rPr kumimoji="0" lang="en-US" altLang="en-US" sz="1600" b="0" i="0" u="none" strike="noStrike" cap="none" normalizeH="0" baseline="0" dirty="0">
                <a:ln>
                  <a:noFill/>
                </a:ln>
                <a:solidFill>
                  <a:srgbClr val="A9B7C6"/>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8607CD37-F933-EBDB-2887-214CF845DC03}"/>
              </a:ext>
            </a:extLst>
          </p:cNvPr>
          <p:cNvSpPr txBox="1"/>
          <p:nvPr/>
        </p:nvSpPr>
        <p:spPr>
          <a:xfrm>
            <a:off x="279597" y="205586"/>
            <a:ext cx="11098152" cy="584775"/>
          </a:xfrm>
          <a:prstGeom prst="rect">
            <a:avLst/>
          </a:prstGeom>
          <a:noFill/>
        </p:spPr>
        <p:txBody>
          <a:bodyPr wrap="square">
            <a:spAutoFit/>
          </a:bodyPr>
          <a:lstStyle/>
          <a:p>
            <a:r>
              <a:rPr lang="en-US" sz="3200" b="1" dirty="0">
                <a:solidFill>
                  <a:srgbClr val="0000CC"/>
                </a:solidFill>
              </a:rPr>
              <a:t>Create Flask Script Contains a View Functions </a:t>
            </a:r>
          </a:p>
        </p:txBody>
      </p:sp>
    </p:spTree>
    <p:extLst>
      <p:ext uri="{BB962C8B-B14F-4D97-AF65-F5344CB8AC3E}">
        <p14:creationId xmlns:p14="http://schemas.microsoft.com/office/powerpoint/2010/main" val="3446280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7BE5-18DB-4A5B-9268-3D36F71774F9}"/>
              </a:ext>
            </a:extLst>
          </p:cNvPr>
          <p:cNvSpPr>
            <a:spLocks noGrp="1"/>
          </p:cNvSpPr>
          <p:nvPr>
            <p:ph type="title"/>
          </p:nvPr>
        </p:nvSpPr>
        <p:spPr/>
        <p:txBody>
          <a:bodyPr/>
          <a:lstStyle/>
          <a:p>
            <a:r>
              <a:rPr lang="en-US" b="1" dirty="0">
                <a:solidFill>
                  <a:srgbClr val="0000CC"/>
                </a:solidFill>
              </a:rPr>
              <a:t>Rendering external HTML files</a:t>
            </a:r>
            <a:br>
              <a:rPr lang="en-US"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E3F45B84-0E6E-4666-8730-7BD53C2A021B}"/>
              </a:ext>
            </a:extLst>
          </p:cNvPr>
          <p:cNvSpPr>
            <a:spLocks noGrp="1"/>
          </p:cNvSpPr>
          <p:nvPr>
            <p:ph idx="1"/>
          </p:nvPr>
        </p:nvSpPr>
        <p:spPr>
          <a:xfrm>
            <a:off x="838200" y="1274618"/>
            <a:ext cx="10515600" cy="4902345"/>
          </a:xfrm>
        </p:spPr>
        <p:txBody>
          <a:bodyPr>
            <a:normAutofit fontScale="92500" lnSpcReduction="10000"/>
          </a:bodyPr>
          <a:lstStyle/>
          <a:p>
            <a:endParaRPr lang="en-US" b="1" dirty="0"/>
          </a:p>
          <a:p>
            <a:r>
              <a:rPr lang="en-US" b="1" dirty="0"/>
              <a:t>Flask facilitates us to render the external HTML file instead of hardcoding the HTML in the view function.</a:t>
            </a:r>
            <a:r>
              <a:rPr lang="en-US" dirty="0"/>
              <a:t> Here, we can take advantage of the </a:t>
            </a:r>
            <a:r>
              <a:rPr lang="en-US" dirty="0">
                <a:solidFill>
                  <a:srgbClr val="0000CC"/>
                </a:solidFill>
              </a:rPr>
              <a:t>jinja2 template engine </a:t>
            </a:r>
            <a:r>
              <a:rPr lang="en-US" dirty="0"/>
              <a:t>on which the flask is based.</a:t>
            </a:r>
          </a:p>
          <a:p>
            <a:endParaRPr lang="en-US" dirty="0"/>
          </a:p>
          <a:p>
            <a:endParaRPr lang="en-US" dirty="0"/>
          </a:p>
          <a:p>
            <a:r>
              <a:rPr lang="en-US" b="1" dirty="0"/>
              <a:t>Flask provides us the </a:t>
            </a:r>
            <a:r>
              <a:rPr lang="en-US" b="1" dirty="0">
                <a:solidFill>
                  <a:srgbClr val="0000CC"/>
                </a:solidFill>
              </a:rPr>
              <a:t>render_template() </a:t>
            </a:r>
            <a:r>
              <a:rPr lang="en-US" dirty="0">
                <a:solidFill>
                  <a:srgbClr val="0000CC"/>
                </a:solidFill>
              </a:rPr>
              <a:t>function</a:t>
            </a:r>
            <a:r>
              <a:rPr lang="en-US" b="1" dirty="0">
                <a:solidFill>
                  <a:srgbClr val="0000CC"/>
                </a:solidFill>
              </a:rPr>
              <a:t> </a:t>
            </a:r>
            <a:r>
              <a:rPr lang="en-US" b="1" dirty="0"/>
              <a:t>which can be used to render the </a:t>
            </a:r>
            <a:r>
              <a:rPr lang="en-US" b="1" i="1" dirty="0">
                <a:solidFill>
                  <a:srgbClr val="0000CC"/>
                </a:solidFill>
              </a:rPr>
              <a:t>external HTML file</a:t>
            </a:r>
            <a:r>
              <a:rPr lang="en-US" b="1" dirty="0">
                <a:solidFill>
                  <a:srgbClr val="0000CC"/>
                </a:solidFill>
              </a:rPr>
              <a:t> </a:t>
            </a:r>
            <a:r>
              <a:rPr lang="en-US" b="1" dirty="0"/>
              <a:t>to be returned as the response from the view function.</a:t>
            </a:r>
          </a:p>
          <a:p>
            <a:endParaRPr lang="en-US" b="1" dirty="0"/>
          </a:p>
          <a:p>
            <a:r>
              <a:rPr lang="en-IN" b="1" i="1" dirty="0">
                <a:solidFill>
                  <a:srgbClr val="0000CC"/>
                </a:solidFill>
              </a:rPr>
              <a:t>Flask will try to find the HTML file in the templates folder, in the same folder in which this script is present.</a:t>
            </a:r>
            <a:endParaRPr lang="en-IN" sz="2400" b="1" i="1" dirty="0">
              <a:solidFill>
                <a:srgbClr val="0000CC"/>
              </a:solidFill>
            </a:endParaRPr>
          </a:p>
          <a:p>
            <a:endParaRPr lang="en-US" b="1" dirty="0"/>
          </a:p>
          <a:p>
            <a:endParaRPr lang="en-IN" dirty="0"/>
          </a:p>
        </p:txBody>
      </p:sp>
    </p:spTree>
    <p:extLst>
      <p:ext uri="{BB962C8B-B14F-4D97-AF65-F5344CB8AC3E}">
        <p14:creationId xmlns:p14="http://schemas.microsoft.com/office/powerpoint/2010/main" val="205916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9D3D-840E-41DF-A889-4E1E516D84D0}"/>
              </a:ext>
            </a:extLst>
          </p:cNvPr>
          <p:cNvSpPr>
            <a:spLocks noGrp="1"/>
          </p:cNvSpPr>
          <p:nvPr>
            <p:ph type="title"/>
          </p:nvPr>
        </p:nvSpPr>
        <p:spPr/>
        <p:txBody>
          <a:bodyPr/>
          <a:lstStyle/>
          <a:p>
            <a:r>
              <a:rPr lang="en-IN" dirty="0"/>
              <a:t>Creating the Template Folder</a:t>
            </a:r>
          </a:p>
        </p:txBody>
      </p:sp>
      <p:sp>
        <p:nvSpPr>
          <p:cNvPr id="3" name="Content Placeholder 2">
            <a:extLst>
              <a:ext uri="{FF2B5EF4-FFF2-40B4-BE49-F238E27FC236}">
                <a16:creationId xmlns:a16="http://schemas.microsoft.com/office/drawing/2014/main" id="{530562E1-7D4F-4EF5-9923-8CB5D0668C10}"/>
              </a:ext>
            </a:extLst>
          </p:cNvPr>
          <p:cNvSpPr>
            <a:spLocks noGrp="1"/>
          </p:cNvSpPr>
          <p:nvPr>
            <p:ph idx="1"/>
          </p:nvPr>
        </p:nvSpPr>
        <p:spPr/>
        <p:txBody>
          <a:bodyPr/>
          <a:lstStyle/>
          <a:p>
            <a:r>
              <a:rPr lang="en-US" dirty="0"/>
              <a:t>create the folder</a:t>
            </a:r>
            <a:r>
              <a:rPr lang="en-US" dirty="0">
                <a:solidFill>
                  <a:srgbClr val="0000CC"/>
                </a:solidFill>
              </a:rPr>
              <a:t> </a:t>
            </a:r>
            <a:r>
              <a:rPr lang="en-US" b="1" dirty="0">
                <a:solidFill>
                  <a:srgbClr val="0000CC"/>
                </a:solidFill>
              </a:rPr>
              <a:t>templates folder</a:t>
            </a:r>
            <a:r>
              <a:rPr lang="en-US" dirty="0">
                <a:solidFill>
                  <a:srgbClr val="0000CC"/>
                </a:solidFill>
              </a:rPr>
              <a:t> </a:t>
            </a:r>
            <a:r>
              <a:rPr lang="en-US" dirty="0"/>
              <a:t>inside the </a:t>
            </a:r>
            <a:r>
              <a:rPr lang="en-US" dirty="0">
                <a:solidFill>
                  <a:srgbClr val="0000CC"/>
                </a:solidFill>
              </a:rPr>
              <a:t>application directory </a:t>
            </a:r>
            <a:r>
              <a:rPr lang="en-US" dirty="0"/>
              <a:t>and save the HTML templates referenced in the flask script in that directory.</a:t>
            </a:r>
          </a:p>
          <a:p>
            <a:r>
              <a:rPr lang="en-US" dirty="0"/>
              <a:t>In our case, the path of our script file </a:t>
            </a:r>
            <a:r>
              <a:rPr lang="en-US" b="1" dirty="0"/>
              <a:t>Prog.py is C:\AI </a:t>
            </a:r>
            <a:r>
              <a:rPr lang="en-US" dirty="0"/>
              <a:t>whereas the path of the HTML template is </a:t>
            </a:r>
            <a:r>
              <a:rPr lang="en-US" b="1" dirty="0"/>
              <a:t>C:\AI\templates</a:t>
            </a:r>
            <a:r>
              <a:rPr lang="en-US" dirty="0"/>
              <a:t>.</a:t>
            </a:r>
          </a:p>
          <a:p>
            <a:r>
              <a:rPr lang="en-US" dirty="0"/>
              <a:t>Application Directory</a:t>
            </a:r>
          </a:p>
          <a:p>
            <a:pPr marL="457200" lvl="1" indent="0">
              <a:buNone/>
            </a:pPr>
            <a:r>
              <a:rPr lang="en-US" dirty="0"/>
              <a:t>Prog.py</a:t>
            </a:r>
          </a:p>
          <a:p>
            <a:pPr marL="457200" lvl="1" indent="0">
              <a:buNone/>
            </a:pPr>
            <a:r>
              <a:rPr lang="en-US" dirty="0"/>
              <a:t>templates</a:t>
            </a:r>
          </a:p>
          <a:p>
            <a:pPr marL="457200" lvl="1" indent="0">
              <a:buNone/>
            </a:pPr>
            <a:r>
              <a:rPr lang="en-US" dirty="0"/>
              <a:t>message.html</a:t>
            </a:r>
          </a:p>
          <a:p>
            <a:endParaRPr lang="en-IN" dirty="0"/>
          </a:p>
        </p:txBody>
      </p:sp>
    </p:spTree>
    <p:extLst>
      <p:ext uri="{BB962C8B-B14F-4D97-AF65-F5344CB8AC3E}">
        <p14:creationId xmlns:p14="http://schemas.microsoft.com/office/powerpoint/2010/main" val="3005154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E086-CDA6-43FF-B991-D6DCFF24BBFD}"/>
              </a:ext>
            </a:extLst>
          </p:cNvPr>
          <p:cNvSpPr>
            <a:spLocks noGrp="1"/>
          </p:cNvSpPr>
          <p:nvPr>
            <p:ph type="title"/>
          </p:nvPr>
        </p:nvSpPr>
        <p:spPr>
          <a:xfrm>
            <a:off x="838200" y="365126"/>
            <a:ext cx="10515600" cy="530802"/>
          </a:xfrm>
        </p:spPr>
        <p:txBody>
          <a:bodyPr>
            <a:normAutofit fontScale="90000"/>
          </a:bodyPr>
          <a:lstStyle/>
          <a:p>
            <a:r>
              <a:rPr lang="en-US" dirty="0"/>
              <a:t>Example</a:t>
            </a:r>
            <a:br>
              <a:rPr lang="en-US" dirty="0"/>
            </a:br>
            <a:endParaRPr lang="en-IN" dirty="0"/>
          </a:p>
        </p:txBody>
      </p:sp>
      <p:sp>
        <p:nvSpPr>
          <p:cNvPr id="3" name="Content Placeholder 2">
            <a:extLst>
              <a:ext uri="{FF2B5EF4-FFF2-40B4-BE49-F238E27FC236}">
                <a16:creationId xmlns:a16="http://schemas.microsoft.com/office/drawing/2014/main" id="{C801A582-703F-4F64-83F5-5397D5C33F99}"/>
              </a:ext>
            </a:extLst>
          </p:cNvPr>
          <p:cNvSpPr>
            <a:spLocks noGrp="1"/>
          </p:cNvSpPr>
          <p:nvPr>
            <p:ph idx="1"/>
          </p:nvPr>
        </p:nvSpPr>
        <p:spPr>
          <a:xfrm>
            <a:off x="838200" y="683491"/>
            <a:ext cx="10515600" cy="5493472"/>
          </a:xfrm>
        </p:spPr>
        <p:txBody>
          <a:bodyPr/>
          <a:lstStyle/>
          <a:p>
            <a:r>
              <a:rPr lang="en-US" dirty="0"/>
              <a:t>To render an HTML file from the view function, create an HTML file named as hello.html.</a:t>
            </a:r>
          </a:p>
          <a:p>
            <a:pPr marL="0" indent="0">
              <a:buNone/>
            </a:pPr>
            <a:r>
              <a:rPr lang="en-US" dirty="0"/>
              <a:t>&lt;html&gt;  </a:t>
            </a:r>
          </a:p>
          <a:p>
            <a:pPr marL="0" indent="0">
              <a:buNone/>
            </a:pPr>
            <a:r>
              <a:rPr lang="en-US" dirty="0"/>
              <a:t>&lt;head&gt;  </a:t>
            </a:r>
          </a:p>
          <a:p>
            <a:pPr marL="0" indent="0">
              <a:buNone/>
            </a:pPr>
            <a:r>
              <a:rPr lang="en-US" dirty="0"/>
              <a:t>&lt;title&gt;Message&lt;/title&gt;  </a:t>
            </a:r>
          </a:p>
          <a:p>
            <a:pPr marL="0" indent="0">
              <a:buNone/>
            </a:pPr>
            <a:r>
              <a:rPr lang="en-US" dirty="0"/>
              <a:t>&lt;/head&gt;  </a:t>
            </a:r>
          </a:p>
          <a:p>
            <a:pPr marL="0" indent="0">
              <a:buNone/>
            </a:pPr>
            <a:r>
              <a:rPr lang="en-US" dirty="0"/>
              <a:t>&lt;body&gt;  </a:t>
            </a:r>
          </a:p>
          <a:p>
            <a:pPr marL="0" indent="0">
              <a:buNone/>
            </a:pPr>
            <a:r>
              <a:rPr lang="en-US" dirty="0"/>
              <a:t>&lt;h1&gt;hi, welcome to the website &lt;/h1&gt;  </a:t>
            </a:r>
          </a:p>
          <a:p>
            <a:pPr marL="0" indent="0">
              <a:buNone/>
            </a:pPr>
            <a:r>
              <a:rPr lang="en-US" dirty="0"/>
              <a:t>&lt;/body&gt;  </a:t>
            </a:r>
          </a:p>
          <a:p>
            <a:pPr marL="0" indent="0">
              <a:buNone/>
            </a:pPr>
            <a:r>
              <a:rPr lang="en-US" dirty="0"/>
              <a:t>&lt;/html&gt; </a:t>
            </a:r>
          </a:p>
          <a:p>
            <a:endParaRPr lang="en-IN" dirty="0"/>
          </a:p>
        </p:txBody>
      </p:sp>
    </p:spTree>
    <p:extLst>
      <p:ext uri="{BB962C8B-B14F-4D97-AF65-F5344CB8AC3E}">
        <p14:creationId xmlns:p14="http://schemas.microsoft.com/office/powerpoint/2010/main" val="402141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0DCE9-C300-4240-AAAA-BA271122B1C9}"/>
              </a:ext>
            </a:extLst>
          </p:cNvPr>
          <p:cNvSpPr>
            <a:spLocks noGrp="1"/>
          </p:cNvSpPr>
          <p:nvPr>
            <p:ph type="title"/>
          </p:nvPr>
        </p:nvSpPr>
        <p:spPr/>
        <p:txBody>
          <a:bodyPr/>
          <a:lstStyle/>
          <a:p>
            <a:r>
              <a:rPr lang="en-IN" dirty="0"/>
              <a:t>Rendering external HTML files</a:t>
            </a:r>
          </a:p>
        </p:txBody>
      </p:sp>
      <p:sp>
        <p:nvSpPr>
          <p:cNvPr id="3" name="Content Placeholder 2">
            <a:extLst>
              <a:ext uri="{FF2B5EF4-FFF2-40B4-BE49-F238E27FC236}">
                <a16:creationId xmlns:a16="http://schemas.microsoft.com/office/drawing/2014/main" id="{0CCB40F6-F446-429C-A448-49C2EDC24ED3}"/>
              </a:ext>
            </a:extLst>
          </p:cNvPr>
          <p:cNvSpPr>
            <a:spLocks noGrp="1"/>
          </p:cNvSpPr>
          <p:nvPr>
            <p:ph idx="1"/>
          </p:nvPr>
        </p:nvSpPr>
        <p:spPr/>
        <p:txBody>
          <a:bodyPr>
            <a:normAutofit lnSpcReduction="10000"/>
          </a:bodyPr>
          <a:lstStyle/>
          <a:p>
            <a:pPr marL="0" indent="0">
              <a:buNone/>
            </a:pPr>
            <a:r>
              <a:rPr lang="en-IN" dirty="0"/>
              <a:t>from flask import Flask</a:t>
            </a:r>
          </a:p>
          <a:p>
            <a:pPr marL="0" indent="0">
              <a:buNone/>
            </a:pPr>
            <a:r>
              <a:rPr lang="en-IN" dirty="0"/>
              <a:t>app = Flask(__name__)</a:t>
            </a:r>
          </a:p>
          <a:p>
            <a:pPr marL="0" indent="0">
              <a:buNone/>
            </a:pPr>
            <a:r>
              <a:rPr lang="en-IN" dirty="0"/>
              <a:t> </a:t>
            </a:r>
          </a:p>
          <a:p>
            <a:pPr marL="0" indent="0">
              <a:buNone/>
            </a:pPr>
            <a:r>
              <a:rPr lang="en-IN" dirty="0"/>
              <a:t>@</a:t>
            </a:r>
            <a:r>
              <a:rPr lang="en-IN" dirty="0" err="1"/>
              <a:t>app.route</a:t>
            </a:r>
            <a:r>
              <a:rPr lang="en-IN" dirty="0"/>
              <a:t>('/')</a:t>
            </a:r>
          </a:p>
          <a:p>
            <a:pPr marL="0" indent="0">
              <a:buNone/>
            </a:pPr>
            <a:r>
              <a:rPr lang="en-IN" dirty="0"/>
              <a:t>def index():</a:t>
            </a:r>
          </a:p>
          <a:p>
            <a:pPr marL="0" indent="0">
              <a:buNone/>
            </a:pPr>
            <a:r>
              <a:rPr lang="en-IN" dirty="0"/>
              <a:t>   return </a:t>
            </a:r>
            <a:r>
              <a:rPr lang="en-IN" dirty="0" err="1"/>
              <a:t>render_template</a:t>
            </a:r>
            <a:r>
              <a:rPr lang="en-IN" dirty="0"/>
              <a:t>(‘hello.html’)</a:t>
            </a:r>
          </a:p>
          <a:p>
            <a:pPr marL="0" indent="0">
              <a:buNone/>
            </a:pPr>
            <a:r>
              <a:rPr lang="en-IN" dirty="0"/>
              <a:t> </a:t>
            </a:r>
          </a:p>
          <a:p>
            <a:pPr marL="0" indent="0">
              <a:buNone/>
            </a:pPr>
            <a:r>
              <a:rPr lang="en-IN" dirty="0"/>
              <a:t>if __name__ == '__main__':</a:t>
            </a:r>
          </a:p>
          <a:p>
            <a:pPr marL="0" indent="0">
              <a:buNone/>
            </a:pPr>
            <a:r>
              <a:rPr lang="en-IN" dirty="0"/>
              <a:t>   app.run(debug = True)</a:t>
            </a:r>
          </a:p>
          <a:p>
            <a:endParaRPr lang="en-IN" dirty="0"/>
          </a:p>
        </p:txBody>
      </p:sp>
    </p:spTree>
    <p:extLst>
      <p:ext uri="{BB962C8B-B14F-4D97-AF65-F5344CB8AC3E}">
        <p14:creationId xmlns:p14="http://schemas.microsoft.com/office/powerpoint/2010/main" val="2980799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3200" b="1" dirty="0">
                <a:solidFill>
                  <a:srgbClr val="0000CC"/>
                </a:solidFill>
              </a:rPr>
              <a:t>render_template() to </a:t>
            </a:r>
            <a:br>
              <a:rPr lang="en-US" sz="3200" b="1" dirty="0">
                <a:solidFill>
                  <a:srgbClr val="0000CC"/>
                </a:solidFill>
              </a:rPr>
            </a:br>
            <a:r>
              <a:rPr lang="en-US" sz="3200" b="1" dirty="0">
                <a:solidFill>
                  <a:srgbClr val="0000CC"/>
                </a:solidFill>
              </a:rPr>
              <a:t>render the external HTML file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3969" y="365125"/>
            <a:ext cx="6283569" cy="5811838"/>
          </a:xfrm>
        </p:spPr>
      </p:pic>
      <p:sp>
        <p:nvSpPr>
          <p:cNvPr id="4" name="Rectangle 1"/>
          <p:cNvSpPr>
            <a:spLocks noChangeArrowheads="1"/>
          </p:cNvSpPr>
          <p:nvPr/>
        </p:nvSpPr>
        <p:spPr bwMode="auto">
          <a:xfrm>
            <a:off x="0" y="1311839"/>
            <a:ext cx="4835769"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from </a:t>
            </a:r>
            <a:r>
              <a:rPr kumimoji="0" lang="en-US" altLang="en-US" sz="1600" b="0" i="0" u="none" strike="noStrike" cap="none" normalizeH="0" baseline="0" dirty="0">
                <a:ln>
                  <a:noFill/>
                </a:ln>
                <a:solidFill>
                  <a:srgbClr val="A9B7C6"/>
                </a:solidFill>
                <a:effectLst/>
                <a:latin typeface="JetBrains Mono"/>
              </a:rPr>
              <a:t>flask </a:t>
            </a: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a:ln>
                  <a:noFill/>
                </a:ln>
                <a:solidFill>
                  <a:srgbClr val="A9B7C6"/>
                </a:solidFill>
                <a:effectLst/>
                <a:latin typeface="JetBrains Mono"/>
              </a:rPr>
              <a:t>Flask</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A9B7C6"/>
                </a:solidFill>
                <a:effectLst/>
                <a:latin typeface="JetBrains Mono"/>
              </a:rPr>
              <a:t>render_template</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app = Flask(__name__)</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BBB529"/>
                </a:solidFill>
                <a:effectLst/>
                <a:latin typeface="JetBrains Mono"/>
              </a:rPr>
              <a:t>@</a:t>
            </a:r>
            <a:r>
              <a:rPr kumimoji="0" lang="en-US" altLang="en-US" sz="1600" b="0" i="0" u="none" strike="noStrike" cap="none" normalizeH="0" baseline="0" dirty="0" err="1">
                <a:ln>
                  <a:noFill/>
                </a:ln>
                <a:solidFill>
                  <a:srgbClr val="BBB529"/>
                </a:solidFill>
                <a:effectLst/>
                <a:latin typeface="JetBrains Mono"/>
              </a:rPr>
              <a:t>app.route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err="1">
                <a:ln>
                  <a:noFill/>
                </a:ln>
                <a:solidFill>
                  <a:srgbClr val="CC7832"/>
                </a:solidFill>
                <a:effectLst/>
                <a:latin typeface="JetBrains Mono"/>
              </a:rPr>
              <a:t>def</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FFC66D"/>
                </a:solidFill>
                <a:effectLst/>
                <a:latin typeface="JetBrains Mono"/>
              </a:rPr>
              <a:t>index</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A9B7C6"/>
                </a:solidFill>
                <a:effectLst/>
                <a:latin typeface="JetBrains Mono"/>
              </a:rPr>
              <a:t>render_template(</a:t>
            </a:r>
            <a:r>
              <a:rPr kumimoji="0" lang="en-US" altLang="en-US" sz="1600" b="0" i="0" u="none" strike="noStrike" cap="none" normalizeH="0" baseline="0" dirty="0">
                <a:ln>
                  <a:noFill/>
                </a:ln>
                <a:solidFill>
                  <a:srgbClr val="6A8759"/>
                </a:solidFill>
                <a:effectLst/>
                <a:latin typeface="JetBrains Mono"/>
              </a:rPr>
              <a:t>'hello.html'</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__name__ == </a:t>
            </a:r>
            <a:r>
              <a:rPr kumimoji="0" lang="en-US" altLang="en-US" sz="1600" b="0" i="0" u="none" strike="noStrike" cap="none" normalizeH="0" baseline="0" dirty="0">
                <a:ln>
                  <a:noFill/>
                </a:ln>
                <a:solidFill>
                  <a:srgbClr val="6A8759"/>
                </a:solidFill>
                <a:effectLst/>
                <a:latin typeface="JetBrains Mono"/>
              </a:rPr>
              <a:t>'__main__'</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app.run</a:t>
            </a:r>
            <a:r>
              <a:rPr kumimoji="0" lang="en-US" altLang="en-US" sz="1600" b="0" i="0" u="none" strike="noStrike" cap="none" normalizeH="0" baseline="0" dirty="0">
                <a:ln>
                  <a:noFill/>
                </a:ln>
                <a:solidFill>
                  <a:srgbClr val="A9B7C6"/>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150317"/>
            <a:ext cx="5486401"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BF6A"/>
                </a:solidFill>
                <a:effectLst/>
                <a:latin typeface="JetBrains Mono"/>
              </a:rPr>
              <a:t>&lt;html&gt;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&lt;head&gt;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&lt;title&gt;</a:t>
            </a:r>
            <a:r>
              <a:rPr kumimoji="0" lang="en-US" altLang="en-US" b="0" i="0" u="none" strike="noStrike" cap="none" normalizeH="0" baseline="0" dirty="0">
                <a:ln>
                  <a:noFill/>
                </a:ln>
                <a:solidFill>
                  <a:srgbClr val="A9B7C6"/>
                </a:solidFill>
                <a:effectLst/>
                <a:latin typeface="JetBrains Mono"/>
              </a:rPr>
              <a:t>Message</a:t>
            </a:r>
            <a:r>
              <a:rPr kumimoji="0" lang="en-US" altLang="en-US" b="0" i="0" u="none" strike="noStrike" cap="none" normalizeH="0" baseline="0" dirty="0">
                <a:ln>
                  <a:noFill/>
                </a:ln>
                <a:solidFill>
                  <a:srgbClr val="E8BF6A"/>
                </a:solidFill>
                <a:effectLst/>
                <a:latin typeface="JetBrains Mono"/>
              </a:rPr>
              <a:t>&lt;/title&gt;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&lt;/head&gt;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&lt;body&gt;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&lt;div&gt;</a:t>
            </a:r>
            <a:r>
              <a:rPr kumimoji="0" lang="en-US" altLang="en-US" b="0" i="0" u="none" strike="noStrike" cap="none" normalizeH="0" baseline="0" dirty="0">
                <a:ln>
                  <a:noFill/>
                </a:ln>
                <a:solidFill>
                  <a:srgbClr val="A9B7C6"/>
                </a:solidFill>
                <a:effectLst/>
                <a:latin typeface="JetBrains Mono"/>
              </a:rPr>
              <a:t>hi, welcome to </a:t>
            </a:r>
            <a:r>
              <a:rPr kumimoji="0" lang="en-US" altLang="en-US" b="0" i="0" u="none" strike="noStrike" cap="none" normalizeH="0" baseline="0" dirty="0">
                <a:ln>
                  <a:noFill/>
                </a:ln>
                <a:solidFill>
                  <a:srgbClr val="E8BF6A"/>
                </a:solidFill>
                <a:effectLst/>
                <a:latin typeface="JetBrains Mono"/>
              </a:rPr>
              <a:t>&lt;H1&gt;</a:t>
            </a:r>
            <a:r>
              <a:rPr kumimoji="0" lang="en-US" altLang="en-US" b="0" i="0" u="none" strike="noStrike" cap="none" normalizeH="0" baseline="0" dirty="0">
                <a:ln>
                  <a:noFill/>
                </a:ln>
                <a:solidFill>
                  <a:srgbClr val="A9B7C6"/>
                </a:solidFill>
                <a:effectLst/>
                <a:latin typeface="JetBrains Mono"/>
              </a:rPr>
              <a:t>hello</a:t>
            </a:r>
            <a:r>
              <a:rPr kumimoji="0" lang="en-US" altLang="en-US" b="0" i="0" u="none" strike="noStrike" cap="none" normalizeH="0" baseline="0" dirty="0">
                <a:ln>
                  <a:noFill/>
                </a:ln>
                <a:solidFill>
                  <a:srgbClr val="E8BF6A"/>
                </a:solidFill>
                <a:effectLst/>
                <a:latin typeface="JetBrains Mono"/>
              </a:rPr>
              <a:t>&lt;/H1&gt; </a:t>
            </a:r>
            <a:r>
              <a:rPr kumimoji="0" lang="en-US" altLang="en-US" b="0" i="0" u="none" strike="noStrike" cap="none" normalizeH="0" baseline="0" dirty="0">
                <a:ln>
                  <a:noFill/>
                </a:ln>
                <a:solidFill>
                  <a:srgbClr val="A9B7C6"/>
                </a:solidFill>
                <a:effectLst/>
                <a:latin typeface="JetBrains Mono"/>
              </a:rPr>
              <a:t>website</a:t>
            </a:r>
            <a:r>
              <a:rPr kumimoji="0" lang="en-US" altLang="en-US" b="0" i="0" u="none" strike="noStrike" cap="none" normalizeH="0" baseline="0" dirty="0">
                <a:ln>
                  <a:noFill/>
                </a:ln>
                <a:solidFill>
                  <a:srgbClr val="E8BF6A"/>
                </a:solidFill>
                <a:effectLst/>
                <a:latin typeface="JetBrains Mono"/>
              </a:rPr>
              <a:t>&lt;/div&gt;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&lt;/body&gt;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&lt;/html&gt;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823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17F6-6D75-4D23-980E-33BB0626C611}"/>
              </a:ext>
            </a:extLst>
          </p:cNvPr>
          <p:cNvSpPr>
            <a:spLocks noGrp="1"/>
          </p:cNvSpPr>
          <p:nvPr>
            <p:ph type="title"/>
          </p:nvPr>
        </p:nvSpPr>
        <p:spPr/>
        <p:txBody>
          <a:bodyPr/>
          <a:lstStyle/>
          <a:p>
            <a:r>
              <a:rPr lang="en-IN" dirty="0"/>
              <a:t>Template</a:t>
            </a:r>
          </a:p>
        </p:txBody>
      </p:sp>
      <p:sp>
        <p:nvSpPr>
          <p:cNvPr id="3" name="Content Placeholder 2">
            <a:extLst>
              <a:ext uri="{FF2B5EF4-FFF2-40B4-BE49-F238E27FC236}">
                <a16:creationId xmlns:a16="http://schemas.microsoft.com/office/drawing/2014/main" id="{A3791C96-F5D5-48BC-AC0F-972A06745C25}"/>
              </a:ext>
            </a:extLst>
          </p:cNvPr>
          <p:cNvSpPr>
            <a:spLocks noGrp="1"/>
          </p:cNvSpPr>
          <p:nvPr>
            <p:ph idx="1"/>
          </p:nvPr>
        </p:nvSpPr>
        <p:spPr/>
        <p:txBody>
          <a:bodyPr/>
          <a:lstStyle/>
          <a:p>
            <a:r>
              <a:rPr lang="en-IN" b="1" dirty="0">
                <a:solidFill>
                  <a:srgbClr val="0000CC"/>
                </a:solidFill>
              </a:rPr>
              <a:t>Flask will try to find the HTML file in the templates folder, in the same folder in which this script is present.</a:t>
            </a:r>
            <a:endParaRPr lang="en-IN" sz="2400" b="1" dirty="0">
              <a:solidFill>
                <a:srgbClr val="0000CC"/>
              </a:solidFill>
            </a:endParaRPr>
          </a:p>
          <a:p>
            <a:pPr lvl="0"/>
            <a:r>
              <a:rPr lang="en-IN" dirty="0"/>
              <a:t>Application folder</a:t>
            </a:r>
            <a:endParaRPr lang="en-IN" sz="3200" dirty="0"/>
          </a:p>
          <a:p>
            <a:pPr lvl="1"/>
            <a:r>
              <a:rPr lang="en-IN" dirty="0"/>
              <a:t>Hello.py</a:t>
            </a:r>
            <a:endParaRPr lang="en-IN" sz="2800" dirty="0"/>
          </a:p>
          <a:p>
            <a:pPr lvl="1"/>
            <a:r>
              <a:rPr lang="en-IN" dirty="0"/>
              <a:t>templates</a:t>
            </a:r>
            <a:endParaRPr lang="en-IN" sz="2800" dirty="0"/>
          </a:p>
          <a:p>
            <a:pPr lvl="2"/>
            <a:r>
              <a:rPr lang="en-IN" dirty="0"/>
              <a:t>hello.html</a:t>
            </a:r>
            <a:endParaRPr lang="en-IN" sz="2400" dirty="0"/>
          </a:p>
          <a:p>
            <a:endParaRPr lang="en-IN" dirty="0"/>
          </a:p>
        </p:txBody>
      </p:sp>
    </p:spTree>
    <p:extLst>
      <p:ext uri="{BB962C8B-B14F-4D97-AF65-F5344CB8AC3E}">
        <p14:creationId xmlns:p14="http://schemas.microsoft.com/office/powerpoint/2010/main" val="2863094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74E6-4BFF-47CA-B3B5-6E299DF84F37}"/>
              </a:ext>
            </a:extLst>
          </p:cNvPr>
          <p:cNvSpPr>
            <a:spLocks noGrp="1"/>
          </p:cNvSpPr>
          <p:nvPr>
            <p:ph type="title"/>
          </p:nvPr>
        </p:nvSpPr>
        <p:spPr/>
        <p:txBody>
          <a:bodyPr/>
          <a:lstStyle/>
          <a:p>
            <a:r>
              <a:rPr lang="en-IN" dirty="0"/>
              <a:t>Creating a HTML File</a:t>
            </a:r>
          </a:p>
        </p:txBody>
      </p:sp>
      <p:sp>
        <p:nvSpPr>
          <p:cNvPr id="3" name="Content Placeholder 2">
            <a:extLst>
              <a:ext uri="{FF2B5EF4-FFF2-40B4-BE49-F238E27FC236}">
                <a16:creationId xmlns:a16="http://schemas.microsoft.com/office/drawing/2014/main" id="{0A9A6668-CC0B-4B39-BDCE-DC432BF54A7D}"/>
              </a:ext>
            </a:extLst>
          </p:cNvPr>
          <p:cNvSpPr>
            <a:spLocks noGrp="1"/>
          </p:cNvSpPr>
          <p:nvPr>
            <p:ph idx="1"/>
          </p:nvPr>
        </p:nvSpPr>
        <p:spPr/>
        <p:txBody>
          <a:bodyPr>
            <a:normAutofit lnSpcReduction="10000"/>
          </a:bodyPr>
          <a:lstStyle/>
          <a:p>
            <a:r>
              <a:rPr lang="en-IN" dirty="0"/>
              <a:t>The following code is saved as </a:t>
            </a:r>
            <a:r>
              <a:rPr lang="en-IN" b="1" dirty="0"/>
              <a:t>hello2.html</a:t>
            </a:r>
            <a:r>
              <a:rPr lang="en-IN" dirty="0"/>
              <a:t> in the templates folder.</a:t>
            </a:r>
          </a:p>
          <a:p>
            <a:r>
              <a:rPr lang="en-IN" dirty="0"/>
              <a:t>&lt;!doctype html&gt;</a:t>
            </a:r>
          </a:p>
          <a:p>
            <a:r>
              <a:rPr lang="en-IN" dirty="0"/>
              <a:t>&lt;html&gt;</a:t>
            </a:r>
          </a:p>
          <a:p>
            <a:r>
              <a:rPr lang="en-IN" dirty="0"/>
              <a:t>   &lt;body&gt;</a:t>
            </a:r>
          </a:p>
          <a:p>
            <a:r>
              <a:rPr lang="en-IN" dirty="0"/>
              <a:t>   </a:t>
            </a:r>
          </a:p>
          <a:p>
            <a:r>
              <a:rPr lang="en-IN" dirty="0"/>
              <a:t>      &lt;h1&gt;Hello {{ name }}!&lt;/h1&gt;</a:t>
            </a:r>
          </a:p>
          <a:p>
            <a:r>
              <a:rPr lang="en-IN" dirty="0"/>
              <a:t>      </a:t>
            </a:r>
          </a:p>
          <a:p>
            <a:r>
              <a:rPr lang="en-IN" dirty="0"/>
              <a:t>   &lt;/body&gt;</a:t>
            </a:r>
          </a:p>
          <a:p>
            <a:r>
              <a:rPr lang="en-IN" dirty="0"/>
              <a:t>&lt;/html&gt;</a:t>
            </a:r>
          </a:p>
          <a:p>
            <a:endParaRPr lang="en-IN" dirty="0"/>
          </a:p>
        </p:txBody>
      </p:sp>
    </p:spTree>
    <p:extLst>
      <p:ext uri="{BB962C8B-B14F-4D97-AF65-F5344CB8AC3E}">
        <p14:creationId xmlns:p14="http://schemas.microsoft.com/office/powerpoint/2010/main" val="202260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F87A-080A-4238-8BC6-A1E20F0E7DB1}"/>
              </a:ext>
            </a:extLst>
          </p:cNvPr>
          <p:cNvSpPr>
            <a:spLocks noGrp="1"/>
          </p:cNvSpPr>
          <p:nvPr>
            <p:ph type="title"/>
          </p:nvPr>
        </p:nvSpPr>
        <p:spPr/>
        <p:txBody>
          <a:bodyPr/>
          <a:lstStyle/>
          <a:p>
            <a:r>
              <a:rPr lang="en-IN" dirty="0"/>
              <a:t>Video Tutorial</a:t>
            </a:r>
          </a:p>
        </p:txBody>
      </p:sp>
      <p:sp>
        <p:nvSpPr>
          <p:cNvPr id="3" name="Content Placeholder 2">
            <a:extLst>
              <a:ext uri="{FF2B5EF4-FFF2-40B4-BE49-F238E27FC236}">
                <a16:creationId xmlns:a16="http://schemas.microsoft.com/office/drawing/2014/main" id="{0452B1E0-84F2-4F4E-8585-A863D0AF9B0D}"/>
              </a:ext>
            </a:extLst>
          </p:cNvPr>
          <p:cNvSpPr>
            <a:spLocks noGrp="1"/>
          </p:cNvSpPr>
          <p:nvPr>
            <p:ph idx="1"/>
          </p:nvPr>
        </p:nvSpPr>
        <p:spPr>
          <a:xfrm>
            <a:off x="838200" y="1376039"/>
            <a:ext cx="10515600" cy="4800924"/>
          </a:xfrm>
        </p:spPr>
        <p:txBody>
          <a:bodyPr/>
          <a:lstStyle/>
          <a:p>
            <a:r>
              <a:rPr lang="en-US" dirty="0"/>
              <a:t>A brilliant introduction to Flask</a:t>
            </a:r>
          </a:p>
          <a:p>
            <a:r>
              <a:rPr lang="en-IN" dirty="0">
                <a:hlinkClick r:id="rId2"/>
              </a:rPr>
              <a:t>https://www.youtube.com/watch?v=F7AK-WzpYdY</a:t>
            </a:r>
            <a:endParaRPr lang="en-IN" dirty="0"/>
          </a:p>
          <a:p>
            <a:r>
              <a:rPr lang="en-US" dirty="0"/>
              <a:t>Flask Tutorial #1 - How to Make Websites with Python</a:t>
            </a:r>
          </a:p>
          <a:p>
            <a:r>
              <a:rPr lang="en-IN" dirty="0">
                <a:hlinkClick r:id="rId3"/>
              </a:rPr>
              <a:t>https://www.youtube.com/watch?v=mqhxxeeTbu0</a:t>
            </a:r>
            <a:endParaRPr lang="en-IN" dirty="0"/>
          </a:p>
          <a:p>
            <a:r>
              <a:rPr lang="en-US" dirty="0"/>
              <a:t>Learn Flask for Python - Full Tutorial</a:t>
            </a:r>
          </a:p>
          <a:p>
            <a:r>
              <a:rPr lang="en-IN" dirty="0">
                <a:hlinkClick r:id="rId4"/>
              </a:rPr>
              <a:t>https://www.youtube.com/watch?v=Z1RJmh_OqeA</a:t>
            </a:r>
            <a:endParaRPr lang="en-IN" dirty="0"/>
          </a:p>
          <a:p>
            <a:endParaRPr lang="en-IN" dirty="0"/>
          </a:p>
          <a:p>
            <a:pPr marL="0" indent="0">
              <a:buNone/>
            </a:pPr>
            <a:endParaRPr lang="en-IN" dirty="0"/>
          </a:p>
        </p:txBody>
      </p:sp>
    </p:spTree>
    <p:extLst>
      <p:ext uri="{BB962C8B-B14F-4D97-AF65-F5344CB8AC3E}">
        <p14:creationId xmlns:p14="http://schemas.microsoft.com/office/powerpoint/2010/main" val="1048808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1B8E-D4AA-43A2-BDF9-8B951779BE7F}"/>
              </a:ext>
            </a:extLst>
          </p:cNvPr>
          <p:cNvSpPr>
            <a:spLocks noGrp="1"/>
          </p:cNvSpPr>
          <p:nvPr>
            <p:ph type="title"/>
          </p:nvPr>
        </p:nvSpPr>
        <p:spPr/>
        <p:txBody>
          <a:bodyPr/>
          <a:lstStyle/>
          <a:p>
            <a:r>
              <a:rPr lang="en-IN" dirty="0"/>
              <a:t>Flask</a:t>
            </a:r>
          </a:p>
        </p:txBody>
      </p:sp>
      <p:sp>
        <p:nvSpPr>
          <p:cNvPr id="3" name="Content Placeholder 2">
            <a:extLst>
              <a:ext uri="{FF2B5EF4-FFF2-40B4-BE49-F238E27FC236}">
                <a16:creationId xmlns:a16="http://schemas.microsoft.com/office/drawing/2014/main" id="{7FB20791-71A5-4883-B3AD-7F3E1AFD31BD}"/>
              </a:ext>
            </a:extLst>
          </p:cNvPr>
          <p:cNvSpPr>
            <a:spLocks noGrp="1"/>
          </p:cNvSpPr>
          <p:nvPr>
            <p:ph idx="1"/>
          </p:nvPr>
        </p:nvSpPr>
        <p:spPr/>
        <p:txBody>
          <a:bodyPr>
            <a:normAutofit lnSpcReduction="10000"/>
          </a:bodyPr>
          <a:lstStyle/>
          <a:p>
            <a:pPr marL="0" indent="0">
              <a:buNone/>
            </a:pPr>
            <a:r>
              <a:rPr lang="en-IN" dirty="0"/>
              <a:t>from flask import Flask, </a:t>
            </a:r>
            <a:r>
              <a:rPr lang="en-IN" dirty="0" err="1"/>
              <a:t>render_template</a:t>
            </a:r>
            <a:endParaRPr lang="en-IN" dirty="0"/>
          </a:p>
          <a:p>
            <a:pPr marL="0" indent="0">
              <a:buNone/>
            </a:pPr>
            <a:r>
              <a:rPr lang="en-IN" dirty="0"/>
              <a:t>app = Flask(__name__)</a:t>
            </a:r>
          </a:p>
          <a:p>
            <a:pPr marL="0" indent="0">
              <a:buNone/>
            </a:pPr>
            <a:r>
              <a:rPr lang="en-IN" dirty="0"/>
              <a:t> </a:t>
            </a:r>
          </a:p>
          <a:p>
            <a:pPr marL="0" indent="0">
              <a:buNone/>
            </a:pPr>
            <a:r>
              <a:rPr lang="en-IN" dirty="0"/>
              <a:t>@</a:t>
            </a:r>
            <a:r>
              <a:rPr lang="en-IN" dirty="0" err="1"/>
              <a:t>app.route</a:t>
            </a:r>
            <a:r>
              <a:rPr lang="en-IN" dirty="0"/>
              <a:t>('/hello/&lt;user&gt;')</a:t>
            </a:r>
          </a:p>
          <a:p>
            <a:pPr marL="0" indent="0">
              <a:buNone/>
            </a:pPr>
            <a:r>
              <a:rPr lang="en-IN" dirty="0"/>
              <a:t>def </a:t>
            </a:r>
            <a:r>
              <a:rPr lang="en-IN" dirty="0" err="1"/>
              <a:t>hello_name</a:t>
            </a:r>
            <a:r>
              <a:rPr lang="en-IN" dirty="0"/>
              <a:t>(user):</a:t>
            </a:r>
          </a:p>
          <a:p>
            <a:pPr marL="0" indent="0">
              <a:buNone/>
            </a:pPr>
            <a:r>
              <a:rPr lang="en-IN" dirty="0"/>
              <a:t>   return </a:t>
            </a:r>
            <a:r>
              <a:rPr lang="en-IN" dirty="0" err="1"/>
              <a:t>render_template</a:t>
            </a:r>
            <a:r>
              <a:rPr lang="en-IN" dirty="0"/>
              <a:t>('hello2.html', name = user)</a:t>
            </a:r>
          </a:p>
          <a:p>
            <a:pPr marL="0" indent="0">
              <a:buNone/>
            </a:pPr>
            <a:r>
              <a:rPr lang="en-IN" dirty="0"/>
              <a:t> </a:t>
            </a:r>
          </a:p>
          <a:p>
            <a:pPr marL="0" indent="0">
              <a:buNone/>
            </a:pPr>
            <a:r>
              <a:rPr lang="en-IN" dirty="0"/>
              <a:t>if __name__ == '__main__':</a:t>
            </a:r>
          </a:p>
          <a:p>
            <a:pPr marL="0" indent="0">
              <a:buNone/>
            </a:pPr>
            <a:r>
              <a:rPr lang="en-IN" dirty="0"/>
              <a:t>   app.run(debug = True)</a:t>
            </a:r>
          </a:p>
          <a:p>
            <a:endParaRPr lang="en-IN" dirty="0"/>
          </a:p>
        </p:txBody>
      </p:sp>
    </p:spTree>
    <p:extLst>
      <p:ext uri="{BB962C8B-B14F-4D97-AF65-F5344CB8AC3E}">
        <p14:creationId xmlns:p14="http://schemas.microsoft.com/office/powerpoint/2010/main" val="2140223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9D14D-785F-4DD8-AF5C-63103052E117}"/>
              </a:ext>
            </a:extLst>
          </p:cNvPr>
          <p:cNvSpPr>
            <a:spLocks noGrp="1"/>
          </p:cNvSpPr>
          <p:nvPr>
            <p:ph type="title"/>
          </p:nvPr>
        </p:nvSpPr>
        <p:spPr/>
        <p:txBody>
          <a:bodyPr/>
          <a:lstStyle/>
          <a:p>
            <a:r>
              <a:rPr lang="en-IN" dirty="0"/>
              <a:t>Output</a:t>
            </a:r>
          </a:p>
        </p:txBody>
      </p:sp>
      <p:sp>
        <p:nvSpPr>
          <p:cNvPr id="3" name="Content Placeholder 2">
            <a:extLst>
              <a:ext uri="{FF2B5EF4-FFF2-40B4-BE49-F238E27FC236}">
                <a16:creationId xmlns:a16="http://schemas.microsoft.com/office/drawing/2014/main" id="{9C910AD2-C7DD-45B1-A154-9E8A5D28F4E4}"/>
              </a:ext>
            </a:extLst>
          </p:cNvPr>
          <p:cNvSpPr>
            <a:spLocks noGrp="1"/>
          </p:cNvSpPr>
          <p:nvPr>
            <p:ph idx="1"/>
          </p:nvPr>
        </p:nvSpPr>
        <p:spPr/>
        <p:txBody>
          <a:bodyPr/>
          <a:lstStyle/>
          <a:p>
            <a:r>
              <a:rPr lang="en-IN" dirty="0">
                <a:hlinkClick r:id="rId2"/>
              </a:rPr>
              <a:t>http://127.0.0.1:5000/user/admin</a:t>
            </a:r>
            <a:endParaRPr lang="en-IN" dirty="0"/>
          </a:p>
          <a:p>
            <a:r>
              <a:rPr lang="en-IN" dirty="0"/>
              <a:t> Output is </a:t>
            </a:r>
            <a:r>
              <a:rPr lang="en-IN" dirty="0" err="1"/>
              <a:t>hi,admin</a:t>
            </a:r>
            <a:endParaRPr lang="en-IN" dirty="0"/>
          </a:p>
        </p:txBody>
      </p:sp>
    </p:spTree>
    <p:extLst>
      <p:ext uri="{BB962C8B-B14F-4D97-AF65-F5344CB8AC3E}">
        <p14:creationId xmlns:p14="http://schemas.microsoft.com/office/powerpoint/2010/main" val="16221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6993" y="1019909"/>
            <a:ext cx="6460545" cy="5416060"/>
          </a:xfrm>
        </p:spPr>
      </p:pic>
      <p:sp>
        <p:nvSpPr>
          <p:cNvPr id="4" name="Title 1"/>
          <p:cNvSpPr txBox="1">
            <a:spLocks/>
          </p:cNvSpPr>
          <p:nvPr/>
        </p:nvSpPr>
        <p:spPr>
          <a:xfrm>
            <a:off x="281353" y="-158261"/>
            <a:ext cx="115179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00CC"/>
                </a:solidFill>
              </a:rPr>
              <a:t>render_template() to render and pass variables to the external HTML file  </a:t>
            </a:r>
          </a:p>
        </p:txBody>
      </p:sp>
      <p:sp>
        <p:nvSpPr>
          <p:cNvPr id="5" name="Rectangle 1"/>
          <p:cNvSpPr>
            <a:spLocks noChangeArrowheads="1"/>
          </p:cNvSpPr>
          <p:nvPr/>
        </p:nvSpPr>
        <p:spPr bwMode="auto">
          <a:xfrm>
            <a:off x="281353" y="876559"/>
            <a:ext cx="3991709"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BF6A"/>
                </a:solidFill>
                <a:effectLst/>
                <a:latin typeface="JetBrains Mono"/>
              </a:rPr>
              <a:t>&lt;!doctype </a:t>
            </a:r>
            <a:r>
              <a:rPr kumimoji="0" lang="en-US" altLang="en-US" b="0" i="0" u="none" strike="noStrike" cap="none" normalizeH="0" baseline="0" dirty="0">
                <a:ln>
                  <a:noFill/>
                </a:ln>
                <a:solidFill>
                  <a:srgbClr val="BABABA"/>
                </a:solidFill>
                <a:effectLst/>
                <a:latin typeface="JetBrains Mono"/>
              </a:rPr>
              <a:t>html</a:t>
            </a:r>
            <a:r>
              <a:rPr kumimoji="0" lang="en-US" altLang="en-US" b="0" i="0" u="none" strike="noStrike" cap="none" normalizeH="0" baseline="0" dirty="0">
                <a:ln>
                  <a:noFill/>
                </a:ln>
                <a:solidFill>
                  <a:srgbClr val="E8BF6A"/>
                </a:solidFill>
                <a:effectLst/>
                <a:latin typeface="JetBrains Mono"/>
              </a:rPr>
              <a:t>&gt;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&lt;html&gt;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   &lt;body&gt;</a:t>
            </a:r>
            <a:br>
              <a:rPr kumimoji="0" lang="en-US" altLang="en-US" b="0" i="0" u="none" strike="noStrike" cap="none" normalizeH="0" baseline="0" dirty="0">
                <a:ln>
                  <a:noFill/>
                </a:ln>
                <a:solidFill>
                  <a:srgbClr val="E8BF6A"/>
                </a:solidFill>
                <a:effectLst/>
                <a:latin typeface="JetBrains Mono"/>
              </a:rPr>
            </a:b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      &lt;h1&gt;</a:t>
            </a:r>
            <a:r>
              <a:rPr kumimoji="0" lang="en-US" altLang="en-US" b="0" i="0" u="none" strike="noStrike" cap="none" normalizeH="0" baseline="0" dirty="0">
                <a:ln>
                  <a:noFill/>
                </a:ln>
                <a:solidFill>
                  <a:srgbClr val="A9B7C6"/>
                </a:solidFill>
                <a:effectLst/>
                <a:latin typeface="JetBrains Mono"/>
              </a:rPr>
              <a:t>Hello {{ name }}!</a:t>
            </a:r>
            <a:r>
              <a:rPr kumimoji="0" lang="en-US" altLang="en-US" b="0" i="0" u="none" strike="noStrike" cap="none" normalizeH="0" baseline="0" dirty="0">
                <a:ln>
                  <a:noFill/>
                </a:ln>
                <a:solidFill>
                  <a:srgbClr val="E8BF6A"/>
                </a:solidFill>
                <a:effectLst/>
                <a:latin typeface="JetBrains Mono"/>
              </a:rPr>
              <a:t>&lt;/h1&gt;</a:t>
            </a:r>
            <a:br>
              <a:rPr kumimoji="0" lang="en-US" altLang="en-US" b="0" i="0" u="none" strike="noStrike" cap="none" normalizeH="0" baseline="0" dirty="0">
                <a:ln>
                  <a:noFill/>
                </a:ln>
                <a:solidFill>
                  <a:srgbClr val="E8BF6A"/>
                </a:solidFill>
                <a:effectLst/>
                <a:latin typeface="JetBrains Mono"/>
              </a:rPr>
            </a:b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   &lt;/body&gt;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&lt;/html&gt;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281353" y="3483445"/>
            <a:ext cx="5064370"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from </a:t>
            </a:r>
            <a:r>
              <a:rPr kumimoji="0" lang="en-US" altLang="en-US" sz="1600" b="0" i="0" u="none" strike="noStrike" cap="none" normalizeH="0" baseline="0" dirty="0">
                <a:ln>
                  <a:noFill/>
                </a:ln>
                <a:solidFill>
                  <a:srgbClr val="A9B7C6"/>
                </a:solidFill>
                <a:effectLst/>
                <a:latin typeface="JetBrains Mono"/>
              </a:rPr>
              <a:t>flask </a:t>
            </a: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a:ln>
                  <a:noFill/>
                </a:ln>
                <a:solidFill>
                  <a:srgbClr val="A9B7C6"/>
                </a:solidFill>
                <a:effectLst/>
                <a:latin typeface="JetBrains Mono"/>
              </a:rPr>
              <a:t>Flask</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render_template</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app = Flask(__name__)</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BBB529"/>
                </a:solidFill>
                <a:effectLst/>
                <a:latin typeface="JetBrains Mono"/>
              </a:rPr>
              <a:t>@app.route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'/hello/&lt;user&gt;'</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def </a:t>
            </a:r>
            <a:r>
              <a:rPr kumimoji="0" lang="en-US" altLang="en-US" sz="1600" b="0" i="0" u="none" strike="noStrike" cap="none" normalizeH="0" baseline="0" dirty="0" err="1">
                <a:ln>
                  <a:noFill/>
                </a:ln>
                <a:solidFill>
                  <a:srgbClr val="FFC66D"/>
                </a:solidFill>
                <a:effectLst/>
                <a:latin typeface="JetBrains Mono"/>
              </a:rPr>
              <a:t>hello_name</a:t>
            </a:r>
            <a:r>
              <a:rPr kumimoji="0" lang="en-US" altLang="en-US" sz="1600" b="0" i="0" u="none" strike="noStrike" cap="none" normalizeH="0" baseline="0" dirty="0">
                <a:ln>
                  <a:noFill/>
                </a:ln>
                <a:solidFill>
                  <a:srgbClr val="A9B7C6"/>
                </a:solidFill>
                <a:effectLst/>
                <a:latin typeface="JetBrains Mono"/>
              </a:rPr>
              <a:t>(user):</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err="1">
                <a:ln>
                  <a:noFill/>
                </a:ln>
                <a:solidFill>
                  <a:srgbClr val="A9B7C6"/>
                </a:solidFill>
                <a:effectLst/>
                <a:latin typeface="JetBrains Mono"/>
              </a:rPr>
              <a:t>render_template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'hello.html'</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AA4926"/>
                </a:solidFill>
                <a:effectLst/>
                <a:latin typeface="JetBrains Mono"/>
              </a:rPr>
              <a:t>name </a:t>
            </a:r>
            <a:r>
              <a:rPr kumimoji="0" lang="en-US" altLang="en-US" sz="1600" b="0" i="0" u="none" strike="noStrike" cap="none" normalizeH="0" baseline="0" dirty="0">
                <a:ln>
                  <a:noFill/>
                </a:ln>
                <a:solidFill>
                  <a:srgbClr val="A9B7C6"/>
                </a:solidFill>
                <a:effectLst/>
                <a:latin typeface="JetBrains Mono"/>
              </a:rPr>
              <a:t>= user)</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__name__ == </a:t>
            </a:r>
            <a:r>
              <a:rPr kumimoji="0" lang="en-US" altLang="en-US" sz="1600" b="0" i="0" u="none" strike="noStrike" cap="none" normalizeH="0" baseline="0" dirty="0">
                <a:ln>
                  <a:noFill/>
                </a:ln>
                <a:solidFill>
                  <a:srgbClr val="6A8759"/>
                </a:solidFill>
                <a:effectLst/>
                <a:latin typeface="JetBrains Mono"/>
              </a:rPr>
              <a:t>'__main__'</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app.run</a:t>
            </a:r>
            <a:r>
              <a:rPr kumimoji="0" lang="en-US" altLang="en-US" sz="1600" b="0" i="0" u="none" strike="noStrike" cap="none" normalizeH="0" baseline="0" dirty="0">
                <a:ln>
                  <a:noFill/>
                </a:ln>
                <a:solidFill>
                  <a:srgbClr val="A9B7C6"/>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7060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61D7D-89C2-48BF-82DD-5167AD2B32B9}"/>
              </a:ext>
            </a:extLst>
          </p:cNvPr>
          <p:cNvSpPr>
            <a:spLocks noGrp="1"/>
          </p:cNvSpPr>
          <p:nvPr>
            <p:ph type="title"/>
          </p:nvPr>
        </p:nvSpPr>
        <p:spPr/>
        <p:txBody>
          <a:bodyPr/>
          <a:lstStyle/>
          <a:p>
            <a:r>
              <a:rPr lang="en-US" dirty="0"/>
              <a:t>Contd..</a:t>
            </a:r>
            <a:endParaRPr lang="en-IN" dirty="0"/>
          </a:p>
        </p:txBody>
      </p:sp>
      <p:sp>
        <p:nvSpPr>
          <p:cNvPr id="3" name="Content Placeholder 2">
            <a:extLst>
              <a:ext uri="{FF2B5EF4-FFF2-40B4-BE49-F238E27FC236}">
                <a16:creationId xmlns:a16="http://schemas.microsoft.com/office/drawing/2014/main" id="{1522EE8F-E6E3-454F-AB05-CC9407B2C26E}"/>
              </a:ext>
            </a:extLst>
          </p:cNvPr>
          <p:cNvSpPr>
            <a:spLocks noGrp="1"/>
          </p:cNvSpPr>
          <p:nvPr>
            <p:ph idx="1"/>
          </p:nvPr>
        </p:nvSpPr>
        <p:spPr/>
        <p:txBody>
          <a:bodyPr/>
          <a:lstStyle/>
          <a:p>
            <a:r>
              <a:rPr lang="en-IN" dirty="0"/>
              <a:t>The </a:t>
            </a:r>
            <a:r>
              <a:rPr lang="en-IN" b="1" dirty="0">
                <a:solidFill>
                  <a:srgbClr val="0000CC"/>
                </a:solidFill>
              </a:rPr>
              <a:t>jinja2</a:t>
            </a:r>
            <a:r>
              <a:rPr lang="en-IN" dirty="0">
                <a:solidFill>
                  <a:srgbClr val="0000CC"/>
                </a:solidFill>
              </a:rPr>
              <a:t> template </a:t>
            </a:r>
            <a:r>
              <a:rPr lang="en-IN" dirty="0"/>
              <a:t>engine uses the following delimiters for escaping from HTML.</a:t>
            </a:r>
          </a:p>
          <a:p>
            <a:pPr lvl="0"/>
            <a:r>
              <a:rPr lang="en-IN" dirty="0"/>
              <a:t>{% ... %} for Statements (Control statements)</a:t>
            </a:r>
          </a:p>
          <a:p>
            <a:pPr lvl="0"/>
            <a:r>
              <a:rPr lang="en-IN" dirty="0"/>
              <a:t>{{ ... }} for Expressions to print to the template output</a:t>
            </a:r>
          </a:p>
          <a:p>
            <a:pPr lvl="0"/>
            <a:r>
              <a:rPr lang="en-IN" dirty="0"/>
              <a:t>{# ... #} for Comments not included in the template output</a:t>
            </a:r>
          </a:p>
          <a:p>
            <a:pPr lvl="0"/>
            <a:r>
              <a:rPr lang="en-IN" dirty="0"/>
              <a:t># ... ## for Line Statements</a:t>
            </a:r>
          </a:p>
          <a:p>
            <a:endParaRPr lang="en-IN" dirty="0"/>
          </a:p>
        </p:txBody>
      </p:sp>
    </p:spTree>
    <p:extLst>
      <p:ext uri="{BB962C8B-B14F-4D97-AF65-F5344CB8AC3E}">
        <p14:creationId xmlns:p14="http://schemas.microsoft.com/office/powerpoint/2010/main" val="1200902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445644" y="1058654"/>
            <a:ext cx="3991708"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E8BF6A"/>
                </a:solidFill>
                <a:effectLst/>
                <a:latin typeface="JetBrains Mono"/>
              </a:rPr>
              <a:t>&lt;!doctype </a:t>
            </a:r>
            <a:r>
              <a:rPr kumimoji="0" lang="en-US" altLang="en-US" b="0" i="0" u="none" strike="noStrike" cap="none" normalizeH="0" baseline="0" dirty="0">
                <a:ln>
                  <a:noFill/>
                </a:ln>
                <a:solidFill>
                  <a:srgbClr val="BABABA"/>
                </a:solidFill>
                <a:effectLst/>
                <a:latin typeface="JetBrains Mono"/>
              </a:rPr>
              <a:t>html</a:t>
            </a:r>
            <a:r>
              <a:rPr kumimoji="0" lang="en-US" altLang="en-US" b="0" i="0" u="none" strike="noStrike" cap="none" normalizeH="0" baseline="0" dirty="0">
                <a:ln>
                  <a:noFill/>
                </a:ln>
                <a:solidFill>
                  <a:srgbClr val="E8BF6A"/>
                </a:solidFill>
                <a:effectLst/>
                <a:latin typeface="JetBrains Mono"/>
              </a:rPr>
              <a:t>&gt;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&lt;html&gt;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   &lt;body&gt;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      &lt;h1&gt;</a:t>
            </a:r>
            <a:r>
              <a:rPr kumimoji="0" lang="en-US" altLang="en-US" b="0" i="0" u="none" strike="noStrike" cap="none" normalizeH="0" baseline="0" dirty="0">
                <a:ln>
                  <a:noFill/>
                </a:ln>
                <a:solidFill>
                  <a:srgbClr val="A9B7C6"/>
                </a:solidFill>
                <a:effectLst/>
                <a:latin typeface="JetBrains Mono"/>
              </a:rPr>
              <a:t>My Students Names</a:t>
            </a:r>
            <a:r>
              <a:rPr kumimoji="0" lang="en-US" altLang="en-US" b="0" i="0" u="none" strike="noStrike" cap="none" normalizeH="0" baseline="0" dirty="0">
                <a:ln>
                  <a:noFill/>
                </a:ln>
                <a:solidFill>
                  <a:srgbClr val="E8BF6A"/>
                </a:solidFill>
                <a:effectLst/>
                <a:latin typeface="JetBrains Mono"/>
              </a:rPr>
              <a:t>&lt;/h1&gt;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      </a:t>
            </a:r>
            <a:r>
              <a:rPr kumimoji="0" lang="en-US" altLang="en-US" b="0" i="0" u="none" strike="noStrike" cap="none" normalizeH="0" baseline="0" dirty="0">
                <a:ln>
                  <a:noFill/>
                </a:ln>
                <a:solidFill>
                  <a:srgbClr val="A9B7C6"/>
                </a:solidFill>
                <a:effectLst/>
                <a:latin typeface="JetBrains Mono"/>
              </a:rPr>
              <a:t>{% for page in pages %}</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E8BF6A"/>
                </a:solidFill>
                <a:effectLst/>
                <a:latin typeface="JetBrains Mono"/>
              </a:rPr>
              <a:t>&lt;li&gt;</a:t>
            </a:r>
            <a:r>
              <a:rPr kumimoji="0" lang="en-US" altLang="en-US" b="0" i="0" u="none" strike="noStrike" cap="none" normalizeH="0" baseline="0" dirty="0">
                <a:ln>
                  <a:noFill/>
                </a:ln>
                <a:solidFill>
                  <a:srgbClr val="A9B7C6"/>
                </a:solidFill>
                <a:effectLst/>
                <a:latin typeface="JetBrains Mono"/>
              </a:rPr>
              <a:t>{{ page }}</a:t>
            </a:r>
            <a:r>
              <a:rPr kumimoji="0" lang="en-US" altLang="en-US" b="0" i="0" u="none" strike="noStrike" cap="none" normalizeH="0" baseline="0" dirty="0">
                <a:ln>
                  <a:noFill/>
                </a:ln>
                <a:solidFill>
                  <a:srgbClr val="E8BF6A"/>
                </a:solidFill>
                <a:effectLst/>
                <a:latin typeface="JetBrains Mono"/>
              </a:rPr>
              <a:t>&lt;/li&gt;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      </a:t>
            </a: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err="1">
                <a:ln>
                  <a:noFill/>
                </a:ln>
                <a:solidFill>
                  <a:srgbClr val="A9B7C6"/>
                </a:solidFill>
                <a:effectLst/>
                <a:latin typeface="JetBrains Mono"/>
              </a:rPr>
              <a:t>endfor</a:t>
            </a:r>
            <a:r>
              <a:rPr kumimoji="0" lang="en-US" altLang="en-US" b="0" i="0" u="none" strike="noStrike" cap="none" normalizeH="0" baseline="0" dirty="0">
                <a:ln>
                  <a:noFill/>
                </a:ln>
                <a:solidFill>
                  <a:srgbClr val="A9B7C6"/>
                </a:solidFill>
                <a:effectLst/>
                <a:latin typeface="JetBrains Mono"/>
              </a:rPr>
              <a:t> %}</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E8BF6A"/>
                </a:solidFill>
                <a:effectLst/>
                <a:latin typeface="JetBrains Mono"/>
              </a:rPr>
              <a:t>&lt;/body&gt;</a:t>
            </a:r>
            <a:br>
              <a:rPr kumimoji="0" lang="en-US" altLang="en-US" b="0" i="0" u="none" strike="noStrike" cap="none" normalizeH="0" baseline="0" dirty="0">
                <a:ln>
                  <a:noFill/>
                </a:ln>
                <a:solidFill>
                  <a:srgbClr val="E8BF6A"/>
                </a:solidFill>
                <a:effectLst/>
                <a:latin typeface="JetBrains Mono"/>
              </a:rPr>
            </a:br>
            <a:r>
              <a:rPr kumimoji="0" lang="en-US" altLang="en-US" b="0" i="0" u="none" strike="noStrike" cap="none" normalizeH="0" baseline="0" dirty="0">
                <a:ln>
                  <a:noFill/>
                </a:ln>
                <a:solidFill>
                  <a:srgbClr val="E8BF6A"/>
                </a:solidFill>
                <a:effectLst/>
                <a:latin typeface="JetBrains Mono"/>
              </a:rPr>
              <a:t>&lt;/html&gt;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58260" y="3817894"/>
            <a:ext cx="5433647"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C7832"/>
                </a:solidFill>
                <a:effectLst/>
                <a:latin typeface="JetBrains Mono"/>
              </a:rPr>
              <a:t>from </a:t>
            </a:r>
            <a:r>
              <a:rPr kumimoji="0" lang="en-US" altLang="en-US" sz="1400" b="0" i="0" u="none" strike="noStrike" cap="none" normalizeH="0" baseline="0" dirty="0">
                <a:ln>
                  <a:noFill/>
                </a:ln>
                <a:solidFill>
                  <a:srgbClr val="A9B7C6"/>
                </a:solidFill>
                <a:effectLst/>
                <a:latin typeface="JetBrains Mono"/>
              </a:rPr>
              <a:t>flask </a:t>
            </a:r>
            <a:r>
              <a:rPr kumimoji="0" lang="en-US" altLang="en-US" sz="1400" b="0" i="0" u="none" strike="noStrike" cap="none" normalizeH="0" baseline="0" dirty="0">
                <a:ln>
                  <a:noFill/>
                </a:ln>
                <a:solidFill>
                  <a:srgbClr val="CC7832"/>
                </a:solidFill>
                <a:effectLst/>
                <a:latin typeface="JetBrains Mono"/>
              </a:rPr>
              <a:t>import </a:t>
            </a:r>
            <a:r>
              <a:rPr kumimoji="0" lang="en-US" altLang="en-US" sz="1400" b="0" i="0" u="none" strike="noStrike" cap="none" normalizeH="0" baseline="0" dirty="0">
                <a:ln>
                  <a:noFill/>
                </a:ln>
                <a:solidFill>
                  <a:srgbClr val="A9B7C6"/>
                </a:solidFill>
                <a:effectLst/>
                <a:latin typeface="JetBrains Mono"/>
              </a:rPr>
              <a:t>Flask</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render_template</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app = Flask(__name__)</a:t>
            </a:r>
            <a:br>
              <a:rPr kumimoji="0" lang="en-US" altLang="en-US" sz="1400" b="0" i="0" u="none" strike="noStrike" cap="none" normalizeH="0" baseline="0" dirty="0">
                <a:ln>
                  <a:noFill/>
                </a:ln>
                <a:solidFill>
                  <a:srgbClr val="A9B7C6"/>
                </a:solidFill>
                <a:effectLst/>
                <a:latin typeface="JetBrains Mono"/>
              </a:rPr>
            </a:b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BBB529"/>
                </a:solidFill>
                <a:effectLst/>
                <a:latin typeface="JetBrains Mono"/>
              </a:rPr>
              <a:t>@app.route</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CC7832"/>
                </a:solidFill>
                <a:effectLst/>
                <a:latin typeface="JetBrains Mono"/>
              </a:rPr>
              <a:t>def </a:t>
            </a:r>
            <a:r>
              <a:rPr kumimoji="0" lang="en-US" altLang="en-US" sz="1400" b="0" i="0" u="none" strike="noStrike" cap="none" normalizeH="0" baseline="0" dirty="0" err="1">
                <a:ln>
                  <a:noFill/>
                </a:ln>
                <a:solidFill>
                  <a:srgbClr val="FFC66D"/>
                </a:solidFill>
                <a:effectLst/>
                <a:latin typeface="JetBrains Mono"/>
              </a:rPr>
              <a:t>hello_name</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names_list</a:t>
            </a:r>
            <a:r>
              <a:rPr kumimoji="0" lang="en-US" altLang="en-US" sz="1400" b="0" i="0" u="none" strike="noStrike" cap="none" normalizeH="0" baseline="0" dirty="0">
                <a:ln>
                  <a:noFill/>
                </a:ln>
                <a:solidFill>
                  <a:srgbClr val="A9B7C6"/>
                </a:solidFill>
                <a:effectLst/>
                <a:latin typeface="JetBrains Mono"/>
              </a:rPr>
              <a:t> = [</a:t>
            </a:r>
            <a:r>
              <a:rPr kumimoji="0" lang="en-US" altLang="en-US" sz="1400" b="0" i="0" u="none" strike="noStrike" cap="none" normalizeH="0" baseline="0" dirty="0">
                <a:ln>
                  <a:noFill/>
                </a:ln>
                <a:solidFill>
                  <a:srgbClr val="6A8759"/>
                </a:solidFill>
                <a:effectLst/>
                <a:latin typeface="JetBrains Mono"/>
              </a:rPr>
              <a:t>'</a:t>
            </a:r>
            <a:r>
              <a:rPr kumimoji="0" lang="en-US" altLang="en-US" sz="1400" b="0" i="0" u="none" strike="noStrike" cap="none" normalizeH="0" baseline="0" dirty="0" err="1">
                <a:ln>
                  <a:noFill/>
                </a:ln>
                <a:solidFill>
                  <a:srgbClr val="6A8759"/>
                </a:solidFill>
                <a:effectLst/>
                <a:latin typeface="JetBrains Mono"/>
              </a:rPr>
              <a:t>Sayd</a:t>
            </a:r>
            <a:r>
              <a:rPr kumimoji="0" lang="en-US" altLang="en-US" sz="1400" b="0" i="0" u="none" strike="noStrike" cap="none" normalizeH="0" baseline="0" dirty="0">
                <a:ln>
                  <a:noFill/>
                </a:ln>
                <a:solidFill>
                  <a:srgbClr val="6A8759"/>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6A8759"/>
                </a:solidFill>
                <a:effectLst/>
                <a:latin typeface="JetBrains Mono"/>
              </a:rPr>
              <a:t>'Mohammed'</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6A8759"/>
                </a:solidFill>
                <a:effectLst/>
                <a:latin typeface="JetBrains Mono"/>
              </a:rPr>
              <a:t>'</a:t>
            </a:r>
            <a:r>
              <a:rPr kumimoji="0" lang="en-US" altLang="en-US" sz="1400" b="0" i="0" u="none" strike="noStrike" cap="none" normalizeH="0" baseline="0" dirty="0" err="1">
                <a:ln>
                  <a:noFill/>
                </a:ln>
                <a:solidFill>
                  <a:srgbClr val="6A8759"/>
                </a:solidFill>
                <a:effectLst/>
                <a:latin typeface="JetBrains Mono"/>
              </a:rPr>
              <a:t>Aysegul</a:t>
            </a:r>
            <a:r>
              <a:rPr kumimoji="0" lang="en-US" altLang="en-US" sz="1400" b="0" i="0" u="none" strike="noStrike" cap="none" normalizeH="0" baseline="0" dirty="0">
                <a:ln>
                  <a:noFill/>
                </a:ln>
                <a:solidFill>
                  <a:srgbClr val="6A8759"/>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'Shahabuddin'</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a:ln>
                  <a:noFill/>
                </a:ln>
                <a:solidFill>
                  <a:srgbClr val="CC7832"/>
                </a:solidFill>
                <a:effectLst/>
                <a:latin typeface="JetBrains Mono"/>
              </a:rPr>
              <a:t>return </a:t>
            </a:r>
            <a:r>
              <a:rPr kumimoji="0" lang="en-US" altLang="en-US" sz="1400" b="0" i="0" u="none" strike="noStrike" cap="none" normalizeH="0" baseline="0" dirty="0" err="1">
                <a:ln>
                  <a:noFill/>
                </a:ln>
                <a:solidFill>
                  <a:srgbClr val="A9B7C6"/>
                </a:solidFill>
                <a:effectLst/>
                <a:latin typeface="JetBrains Mono"/>
              </a:rPr>
              <a:t>render_template</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'hello</a:t>
            </a:r>
            <a:r>
              <a:rPr lang="en-US" altLang="en-US" sz="1400" dirty="0">
                <a:solidFill>
                  <a:srgbClr val="6A8759"/>
                </a:solidFill>
                <a:latin typeface="JetBrains Mono"/>
              </a:rPr>
              <a:t>3</a:t>
            </a:r>
            <a:r>
              <a:rPr kumimoji="0" lang="en-US" altLang="en-US" sz="1400" b="0" i="0" u="none" strike="noStrike" cap="none" normalizeH="0" baseline="0" dirty="0">
                <a:ln>
                  <a:noFill/>
                </a:ln>
                <a:solidFill>
                  <a:srgbClr val="6A8759"/>
                </a:solidFill>
                <a:effectLst/>
                <a:latin typeface="JetBrains Mono"/>
              </a:rPr>
              <a:t>.html'</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AA4926"/>
                </a:solidFill>
                <a:effectLst/>
                <a:latin typeface="JetBrains Mono"/>
              </a:rPr>
              <a:t>pages</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err="1">
                <a:ln>
                  <a:noFill/>
                </a:ln>
                <a:solidFill>
                  <a:srgbClr val="A9B7C6"/>
                </a:solidFill>
                <a:effectLst/>
                <a:latin typeface="JetBrains Mono"/>
              </a:rPr>
              <a:t>names_list</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CC7832"/>
                </a:solidFill>
                <a:effectLst/>
                <a:latin typeface="JetBrains Mono"/>
              </a:rPr>
              <a:t>if </a:t>
            </a:r>
            <a:r>
              <a:rPr kumimoji="0" lang="en-US" altLang="en-US" sz="1400" b="0" i="0" u="none" strike="noStrike" cap="none" normalizeH="0" baseline="0" dirty="0">
                <a:ln>
                  <a:noFill/>
                </a:ln>
                <a:solidFill>
                  <a:srgbClr val="A9B7C6"/>
                </a:solidFill>
                <a:effectLst/>
                <a:latin typeface="JetBrains Mono"/>
              </a:rPr>
              <a:t>__name__ == </a:t>
            </a:r>
            <a:r>
              <a:rPr kumimoji="0" lang="en-US" altLang="en-US" sz="1400" b="0" i="0" u="none" strike="noStrike" cap="none" normalizeH="0" baseline="0" dirty="0">
                <a:ln>
                  <a:noFill/>
                </a:ln>
                <a:solidFill>
                  <a:srgbClr val="6A8759"/>
                </a:solidFill>
                <a:effectLst/>
                <a:latin typeface="JetBrains Mono"/>
              </a:rPr>
              <a:t>'__main__'</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app.run</a:t>
            </a:r>
            <a:r>
              <a:rPr kumimoji="0" lang="en-US" altLang="en-US" sz="1400" b="0" i="0" u="none" strike="noStrike" cap="none" normalizeH="0" baseline="0" dirty="0">
                <a:ln>
                  <a:noFill/>
                </a:ln>
                <a:solidFill>
                  <a:srgbClr val="A9B7C6"/>
                </a:solidFill>
                <a:effectLst/>
                <a:latin typeface="JetBrains Mono"/>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923" y="884737"/>
            <a:ext cx="6389077" cy="5551232"/>
          </a:xfrm>
          <a:prstGeom prst="rect">
            <a:avLst/>
          </a:prstGeom>
        </p:spPr>
      </p:pic>
      <p:sp>
        <p:nvSpPr>
          <p:cNvPr id="2" name="Rectangle 1"/>
          <p:cNvSpPr/>
          <p:nvPr/>
        </p:nvSpPr>
        <p:spPr>
          <a:xfrm>
            <a:off x="869465" y="238406"/>
            <a:ext cx="8866402" cy="646331"/>
          </a:xfrm>
          <a:prstGeom prst="rect">
            <a:avLst/>
          </a:prstGeom>
        </p:spPr>
        <p:txBody>
          <a:bodyPr wrap="none">
            <a:spAutoFit/>
          </a:bodyPr>
          <a:lstStyle/>
          <a:p>
            <a:r>
              <a:rPr lang="en-IN" sz="3600" b="1" dirty="0">
                <a:solidFill>
                  <a:srgbClr val="0000CC"/>
                </a:solidFill>
              </a:rPr>
              <a:t>jinja2</a:t>
            </a:r>
            <a:r>
              <a:rPr lang="en-IN" sz="3600" dirty="0">
                <a:solidFill>
                  <a:srgbClr val="0000CC"/>
                </a:solidFill>
              </a:rPr>
              <a:t> template (pass list of names using loop) </a:t>
            </a:r>
            <a:endParaRPr lang="en-US" sz="3600" dirty="0">
              <a:solidFill>
                <a:srgbClr val="0000CC"/>
              </a:solidFill>
            </a:endParaRPr>
          </a:p>
        </p:txBody>
      </p:sp>
    </p:spTree>
    <p:extLst>
      <p:ext uri="{BB962C8B-B14F-4D97-AF65-F5344CB8AC3E}">
        <p14:creationId xmlns:p14="http://schemas.microsoft.com/office/powerpoint/2010/main" val="4228920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A38E-4053-4074-900B-164C320595F0}"/>
              </a:ext>
            </a:extLst>
          </p:cNvPr>
          <p:cNvSpPr>
            <a:spLocks noGrp="1"/>
          </p:cNvSpPr>
          <p:nvPr>
            <p:ph type="title"/>
          </p:nvPr>
        </p:nvSpPr>
        <p:spPr/>
        <p:txBody>
          <a:bodyPr/>
          <a:lstStyle/>
          <a:p>
            <a:r>
              <a:rPr lang="en-IN" dirty="0"/>
              <a:t>Flask Request Object</a:t>
            </a:r>
          </a:p>
        </p:txBody>
      </p:sp>
      <p:sp>
        <p:nvSpPr>
          <p:cNvPr id="3" name="Content Placeholder 2">
            <a:extLst>
              <a:ext uri="{FF2B5EF4-FFF2-40B4-BE49-F238E27FC236}">
                <a16:creationId xmlns:a16="http://schemas.microsoft.com/office/drawing/2014/main" id="{E53A1978-03B6-4DED-AD74-9B13ADBF24D2}"/>
              </a:ext>
            </a:extLst>
          </p:cNvPr>
          <p:cNvSpPr>
            <a:spLocks noGrp="1"/>
          </p:cNvSpPr>
          <p:nvPr>
            <p:ph idx="1"/>
          </p:nvPr>
        </p:nvSpPr>
        <p:spPr>
          <a:xfrm>
            <a:off x="838200" y="1459865"/>
            <a:ext cx="10515600" cy="4351338"/>
          </a:xfrm>
        </p:spPr>
        <p:txBody>
          <a:bodyPr/>
          <a:lstStyle/>
          <a:p>
            <a:r>
              <a:rPr lang="en-US" dirty="0"/>
              <a:t>In the </a:t>
            </a:r>
            <a:r>
              <a:rPr lang="en-US" b="1" dirty="0"/>
              <a:t>client-server architecture</a:t>
            </a:r>
            <a:r>
              <a:rPr lang="en-US" dirty="0"/>
              <a:t>, the </a:t>
            </a:r>
            <a:r>
              <a:rPr lang="en-US" b="1" dirty="0"/>
              <a:t>request object </a:t>
            </a:r>
            <a:r>
              <a:rPr lang="en-US" dirty="0"/>
              <a:t>contains all the data that is sent </a:t>
            </a:r>
            <a:r>
              <a:rPr lang="en-US" b="1" dirty="0"/>
              <a:t>from the client to the server</a:t>
            </a:r>
            <a:r>
              <a:rPr lang="en-US" dirty="0"/>
              <a:t>. </a:t>
            </a:r>
          </a:p>
          <a:p>
            <a:endParaRPr lang="en-IN" dirty="0"/>
          </a:p>
        </p:txBody>
      </p:sp>
      <p:graphicFrame>
        <p:nvGraphicFramePr>
          <p:cNvPr id="5" name="Table 4">
            <a:extLst>
              <a:ext uri="{FF2B5EF4-FFF2-40B4-BE49-F238E27FC236}">
                <a16:creationId xmlns:a16="http://schemas.microsoft.com/office/drawing/2014/main" id="{48E066D6-DD5D-4980-A37B-F6557E966711}"/>
              </a:ext>
            </a:extLst>
          </p:cNvPr>
          <p:cNvGraphicFramePr>
            <a:graphicFrameLocks noGrp="1"/>
          </p:cNvGraphicFramePr>
          <p:nvPr>
            <p:extLst>
              <p:ext uri="{D42A27DB-BD31-4B8C-83A1-F6EECF244321}">
                <p14:modId xmlns:p14="http://schemas.microsoft.com/office/powerpoint/2010/main" val="2231685944"/>
              </p:ext>
            </p:extLst>
          </p:nvPr>
        </p:nvGraphicFramePr>
        <p:xfrm>
          <a:off x="1273629" y="2458970"/>
          <a:ext cx="9281160" cy="3352233"/>
        </p:xfrm>
        <a:graphic>
          <a:graphicData uri="http://schemas.openxmlformats.org/drawingml/2006/table">
            <a:tbl>
              <a:tblPr/>
              <a:tblGrid>
                <a:gridCol w="533400">
                  <a:extLst>
                    <a:ext uri="{9D8B030D-6E8A-4147-A177-3AD203B41FA5}">
                      <a16:colId xmlns:a16="http://schemas.microsoft.com/office/drawing/2014/main" val="1385881979"/>
                    </a:ext>
                  </a:extLst>
                </a:gridCol>
                <a:gridCol w="929640">
                  <a:extLst>
                    <a:ext uri="{9D8B030D-6E8A-4147-A177-3AD203B41FA5}">
                      <a16:colId xmlns:a16="http://schemas.microsoft.com/office/drawing/2014/main" val="1634066168"/>
                    </a:ext>
                  </a:extLst>
                </a:gridCol>
                <a:gridCol w="7818120">
                  <a:extLst>
                    <a:ext uri="{9D8B030D-6E8A-4147-A177-3AD203B41FA5}">
                      <a16:colId xmlns:a16="http://schemas.microsoft.com/office/drawing/2014/main" val="2664870704"/>
                    </a:ext>
                  </a:extLst>
                </a:gridCol>
              </a:tblGrid>
              <a:tr h="191104">
                <a:tc>
                  <a:txBody>
                    <a:bodyPr/>
                    <a:lstStyle/>
                    <a:p>
                      <a:pPr algn="l" fontAlgn="t"/>
                      <a:r>
                        <a:rPr lang="en-IN" sz="1000">
                          <a:solidFill>
                            <a:srgbClr val="000000"/>
                          </a:solidFill>
                          <a:effectLst/>
                          <a:latin typeface="times new roman" panose="02020603050405020304" pitchFamily="18" charset="0"/>
                        </a:rPr>
                        <a:t>N</a:t>
                      </a:r>
                    </a:p>
                  </a:txBody>
                  <a:tcPr marL="50208" marR="50208" marT="50208" marB="50208">
                    <a:lnL w="7620" cap="flat" cmpd="sng" algn="ctr">
                      <a:solidFill>
                        <a:srgbClr val="D0E305"/>
                      </a:solidFill>
                      <a:prstDash val="solid"/>
                      <a:round/>
                      <a:headEnd type="none" w="med" len="med"/>
                      <a:tailEnd type="none" w="med" len="med"/>
                    </a:lnL>
                    <a:lnR w="7620" cap="flat" cmpd="sng" algn="ctr">
                      <a:solidFill>
                        <a:srgbClr val="D0E305"/>
                      </a:solidFill>
                      <a:prstDash val="solid"/>
                      <a:round/>
                      <a:headEnd type="none" w="med" len="med"/>
                      <a:tailEnd type="none" w="med" len="med"/>
                    </a:lnR>
                    <a:lnT w="7620" cap="flat" cmpd="sng" algn="ctr">
                      <a:solidFill>
                        <a:srgbClr val="D0E30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000">
                          <a:solidFill>
                            <a:srgbClr val="000000"/>
                          </a:solidFill>
                          <a:effectLst/>
                          <a:latin typeface="times new roman" panose="02020603050405020304" pitchFamily="18" charset="0"/>
                        </a:rPr>
                        <a:t>Attribute</a:t>
                      </a:r>
                    </a:p>
                  </a:txBody>
                  <a:tcPr marL="50208" marR="50208" marT="50208" marB="50208">
                    <a:lnL w="7620" cap="flat" cmpd="sng" algn="ctr">
                      <a:solidFill>
                        <a:srgbClr val="D0E305"/>
                      </a:solidFill>
                      <a:prstDash val="solid"/>
                      <a:round/>
                      <a:headEnd type="none" w="med" len="med"/>
                      <a:tailEnd type="none" w="med" len="med"/>
                    </a:lnL>
                    <a:lnR w="7620" cap="flat" cmpd="sng" algn="ctr">
                      <a:solidFill>
                        <a:srgbClr val="D0E305"/>
                      </a:solidFill>
                      <a:prstDash val="solid"/>
                      <a:round/>
                      <a:headEnd type="none" w="med" len="med"/>
                      <a:tailEnd type="none" w="med" len="med"/>
                    </a:lnR>
                    <a:lnT w="7620" cap="flat" cmpd="sng" algn="ctr">
                      <a:solidFill>
                        <a:srgbClr val="D0E30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000">
                          <a:solidFill>
                            <a:srgbClr val="000000"/>
                          </a:solidFill>
                          <a:effectLst/>
                          <a:latin typeface="times new roman" panose="02020603050405020304" pitchFamily="18" charset="0"/>
                        </a:rPr>
                        <a:t>Description</a:t>
                      </a:r>
                    </a:p>
                  </a:txBody>
                  <a:tcPr marL="50208" marR="50208" marT="50208" marB="50208">
                    <a:lnL w="7620" cap="flat" cmpd="sng" algn="ctr">
                      <a:solidFill>
                        <a:srgbClr val="D0E305"/>
                      </a:solidFill>
                      <a:prstDash val="solid"/>
                      <a:round/>
                      <a:headEnd type="none" w="med" len="med"/>
                      <a:tailEnd type="none" w="med" len="med"/>
                    </a:lnL>
                    <a:lnR w="7620" cap="flat" cmpd="sng" algn="ctr">
                      <a:solidFill>
                        <a:srgbClr val="D0E305"/>
                      </a:solidFill>
                      <a:prstDash val="solid"/>
                      <a:round/>
                      <a:headEnd type="none" w="med" len="med"/>
                      <a:tailEnd type="none" w="med" len="med"/>
                    </a:lnR>
                    <a:lnT w="7620" cap="flat" cmpd="sng" algn="ctr">
                      <a:solidFill>
                        <a:srgbClr val="D0E30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966437879"/>
                  </a:ext>
                </a:extLst>
              </a:tr>
              <a:tr h="733740">
                <a:tc>
                  <a:txBody>
                    <a:bodyPr/>
                    <a:lstStyle/>
                    <a:p>
                      <a:pPr algn="l" fontAlgn="t"/>
                      <a:r>
                        <a:rPr lang="en-IN" sz="1600">
                          <a:solidFill>
                            <a:srgbClr val="000000"/>
                          </a:solidFill>
                          <a:effectLst/>
                          <a:latin typeface="verdana" panose="020B0604030504040204" pitchFamily="34" charset="0"/>
                        </a:rPr>
                        <a:t>1</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a:solidFill>
                            <a:srgbClr val="000000"/>
                          </a:solidFill>
                          <a:effectLst/>
                          <a:latin typeface="verdana" panose="020B0604030504040204" pitchFamily="34" charset="0"/>
                        </a:rPr>
                        <a:t>Form</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It is the dictionary object which contains the key-value pair of form parameters and their values.</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27684467"/>
                  </a:ext>
                </a:extLst>
              </a:tr>
              <a:tr h="733740">
                <a:tc>
                  <a:txBody>
                    <a:bodyPr/>
                    <a:lstStyle/>
                    <a:p>
                      <a:pPr algn="l" fontAlgn="t"/>
                      <a:r>
                        <a:rPr lang="en-IN" sz="1600">
                          <a:solidFill>
                            <a:srgbClr val="000000"/>
                          </a:solidFill>
                          <a:effectLst/>
                          <a:latin typeface="verdana" panose="020B0604030504040204" pitchFamily="34" charset="0"/>
                        </a:rPr>
                        <a:t>2</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a:solidFill>
                            <a:srgbClr val="000000"/>
                          </a:solidFill>
                          <a:effectLst/>
                          <a:latin typeface="verdana" panose="020B0604030504040204" pitchFamily="34" charset="0"/>
                        </a:rPr>
                        <a:t>args</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is parsed from the URL. It is the part of the URL which is specified in the URL after question mark (?).</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512073979"/>
                  </a:ext>
                </a:extLst>
              </a:tr>
              <a:tr h="847595">
                <a:tc>
                  <a:txBody>
                    <a:bodyPr/>
                    <a:lstStyle/>
                    <a:p>
                      <a:pPr algn="l" fontAlgn="t"/>
                      <a:r>
                        <a:rPr lang="en-IN" sz="1600">
                          <a:solidFill>
                            <a:srgbClr val="000000"/>
                          </a:solidFill>
                          <a:effectLst/>
                          <a:latin typeface="verdana" panose="020B0604030504040204" pitchFamily="34" charset="0"/>
                        </a:rPr>
                        <a:t>3</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a:solidFill>
                            <a:srgbClr val="000000"/>
                          </a:solidFill>
                          <a:effectLst/>
                          <a:latin typeface="verdana" panose="020B0604030504040204" pitchFamily="34" charset="0"/>
                        </a:rPr>
                        <a:t>Cookies</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It is the dictionary object containing cookie names and the values. It is saved at the client-side to track the user session.</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31075859"/>
                  </a:ext>
                </a:extLst>
              </a:tr>
              <a:tr h="392171">
                <a:tc>
                  <a:txBody>
                    <a:bodyPr/>
                    <a:lstStyle/>
                    <a:p>
                      <a:pPr algn="l" fontAlgn="t"/>
                      <a:r>
                        <a:rPr lang="en-IN" sz="1600">
                          <a:solidFill>
                            <a:srgbClr val="000000"/>
                          </a:solidFill>
                          <a:effectLst/>
                          <a:latin typeface="verdana" panose="020B0604030504040204" pitchFamily="34" charset="0"/>
                        </a:rPr>
                        <a:t>4</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a:solidFill>
                            <a:srgbClr val="000000"/>
                          </a:solidFill>
                          <a:effectLst/>
                          <a:latin typeface="verdana" panose="020B0604030504040204" pitchFamily="34" charset="0"/>
                        </a:rPr>
                        <a:t>files</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contains the data related to the uploaded file.</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4990643"/>
                  </a:ext>
                </a:extLst>
              </a:tr>
              <a:tr h="392171">
                <a:tc>
                  <a:txBody>
                    <a:bodyPr/>
                    <a:lstStyle/>
                    <a:p>
                      <a:pPr algn="l" fontAlgn="t"/>
                      <a:r>
                        <a:rPr lang="en-IN" sz="1600">
                          <a:solidFill>
                            <a:srgbClr val="000000"/>
                          </a:solidFill>
                          <a:effectLst/>
                          <a:latin typeface="verdana" panose="020B0604030504040204" pitchFamily="34" charset="0"/>
                        </a:rPr>
                        <a:t>5</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a:solidFill>
                            <a:srgbClr val="000000"/>
                          </a:solidFill>
                          <a:effectLst/>
                          <a:latin typeface="verdana" panose="020B0604030504040204" pitchFamily="34" charset="0"/>
                        </a:rPr>
                        <a:t>method</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is the current request method (get or post).</a:t>
                      </a:r>
                    </a:p>
                  </a:txBody>
                  <a:tcPr marL="33472" marR="33472" marT="33472" marB="334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80213465"/>
                  </a:ext>
                </a:extLst>
              </a:tr>
            </a:tbl>
          </a:graphicData>
        </a:graphic>
      </p:graphicFrame>
    </p:spTree>
    <p:extLst>
      <p:ext uri="{BB962C8B-B14F-4D97-AF65-F5344CB8AC3E}">
        <p14:creationId xmlns:p14="http://schemas.microsoft.com/office/powerpoint/2010/main" val="3344881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315E-21D2-4FEB-A82F-1A71DA1FDAFA}"/>
              </a:ext>
            </a:extLst>
          </p:cNvPr>
          <p:cNvSpPr>
            <a:spLocks noGrp="1"/>
          </p:cNvSpPr>
          <p:nvPr>
            <p:ph type="title"/>
          </p:nvPr>
        </p:nvSpPr>
        <p:spPr/>
        <p:txBody>
          <a:bodyPr/>
          <a:lstStyle/>
          <a:p>
            <a:r>
              <a:rPr lang="en-US" b="1" u="sng" dirty="0">
                <a:solidFill>
                  <a:srgbClr val="0000CC"/>
                </a:solidFill>
              </a:rPr>
              <a:t>Form data retrieval </a:t>
            </a:r>
            <a:r>
              <a:rPr lang="en-US" b="1" dirty="0">
                <a:solidFill>
                  <a:srgbClr val="0000CC"/>
                </a:solidFill>
              </a:rPr>
              <a:t>on the template</a:t>
            </a:r>
            <a:br>
              <a:rPr lang="en-US"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45899388-60E0-467C-9B86-8137F21BB4B1}"/>
              </a:ext>
            </a:extLst>
          </p:cNvPr>
          <p:cNvSpPr>
            <a:spLocks noGrp="1"/>
          </p:cNvSpPr>
          <p:nvPr>
            <p:ph idx="1"/>
          </p:nvPr>
        </p:nvSpPr>
        <p:spPr/>
        <p:txBody>
          <a:bodyPr>
            <a:normAutofit lnSpcReduction="10000"/>
          </a:bodyPr>
          <a:lstStyle/>
          <a:p>
            <a:r>
              <a:rPr lang="en-US" dirty="0"/>
              <a:t>the </a:t>
            </a:r>
            <a:r>
              <a:rPr lang="en-US" b="1" dirty="0"/>
              <a:t>/ URL</a:t>
            </a:r>
            <a:r>
              <a:rPr lang="en-US" dirty="0"/>
              <a:t> renders a </a:t>
            </a:r>
            <a:r>
              <a:rPr lang="en-US" b="1" dirty="0"/>
              <a:t>web page customer.html </a:t>
            </a:r>
            <a:r>
              <a:rPr lang="en-US" dirty="0"/>
              <a:t>that contains a form which is used to take the </a:t>
            </a:r>
            <a:r>
              <a:rPr lang="en-US" b="1" dirty="0"/>
              <a:t>customer details</a:t>
            </a:r>
            <a:r>
              <a:rPr lang="en-US" dirty="0"/>
              <a:t> as the </a:t>
            </a:r>
            <a:r>
              <a:rPr lang="en-US" b="1" dirty="0"/>
              <a:t>input from the customer.</a:t>
            </a:r>
          </a:p>
          <a:p>
            <a:r>
              <a:rPr lang="en-US" dirty="0"/>
              <a:t>The data filled in this form is posted to the /success URL which triggers the </a:t>
            </a:r>
            <a:r>
              <a:rPr lang="en-US" b="1" dirty="0" err="1"/>
              <a:t>print_data</a:t>
            </a:r>
            <a:r>
              <a:rPr lang="en-US" b="1" dirty="0"/>
              <a:t>() function</a:t>
            </a:r>
            <a:r>
              <a:rPr lang="en-US" dirty="0"/>
              <a:t>. The </a:t>
            </a:r>
            <a:r>
              <a:rPr lang="en-US" b="1" dirty="0" err="1"/>
              <a:t>print_data</a:t>
            </a:r>
            <a:r>
              <a:rPr lang="en-US" b="1" dirty="0"/>
              <a:t>() function </a:t>
            </a:r>
            <a:r>
              <a:rPr lang="en-US" dirty="0"/>
              <a:t>collects all the data from the request object and renders the </a:t>
            </a:r>
            <a:r>
              <a:rPr lang="en-US" b="1" dirty="0"/>
              <a:t>result_data.html </a:t>
            </a:r>
            <a:r>
              <a:rPr lang="en-US" dirty="0"/>
              <a:t>file which shows all the data on the web page.</a:t>
            </a:r>
          </a:p>
          <a:p>
            <a:r>
              <a:rPr lang="en-US" dirty="0"/>
              <a:t>The application contains three files, i.e., </a:t>
            </a:r>
            <a:r>
              <a:rPr lang="en-US" b="1" dirty="0"/>
              <a:t>script.py</a:t>
            </a:r>
            <a:r>
              <a:rPr lang="en-US" dirty="0"/>
              <a:t>, </a:t>
            </a:r>
            <a:r>
              <a:rPr lang="en-US" b="1" dirty="0"/>
              <a:t>customer.html</a:t>
            </a:r>
            <a:r>
              <a:rPr lang="en-US" dirty="0"/>
              <a:t>, and </a:t>
            </a:r>
            <a:r>
              <a:rPr lang="en-US" b="1" dirty="0"/>
              <a:t>result_data.html</a:t>
            </a:r>
            <a:r>
              <a:rPr lang="en-US" dirty="0"/>
              <a:t>.</a:t>
            </a:r>
          </a:p>
          <a:p>
            <a:pPr marL="0" indent="0">
              <a:buNone/>
            </a:pPr>
            <a:br>
              <a:rPr lang="en-US" dirty="0"/>
            </a:br>
            <a:endParaRPr lang="en-US" dirty="0"/>
          </a:p>
          <a:p>
            <a:endParaRPr lang="en-IN" dirty="0"/>
          </a:p>
        </p:txBody>
      </p:sp>
    </p:spTree>
    <p:extLst>
      <p:ext uri="{BB962C8B-B14F-4D97-AF65-F5344CB8AC3E}">
        <p14:creationId xmlns:p14="http://schemas.microsoft.com/office/powerpoint/2010/main" val="1105841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FF99-3737-4E5B-AA5B-9B5849D0A295}"/>
              </a:ext>
            </a:extLst>
          </p:cNvPr>
          <p:cNvSpPr>
            <a:spLocks noGrp="1"/>
          </p:cNvSpPr>
          <p:nvPr>
            <p:ph type="title"/>
          </p:nvPr>
        </p:nvSpPr>
        <p:spPr>
          <a:xfrm>
            <a:off x="838200" y="365125"/>
            <a:ext cx="10515600" cy="689951"/>
          </a:xfrm>
        </p:spPr>
        <p:txBody>
          <a:bodyPr>
            <a:normAutofit/>
          </a:bodyPr>
          <a:lstStyle/>
          <a:p>
            <a:r>
              <a:rPr lang="en-IN" sz="2400" dirty="0"/>
              <a:t>Customer.Html file</a:t>
            </a:r>
          </a:p>
        </p:txBody>
      </p:sp>
      <p:sp>
        <p:nvSpPr>
          <p:cNvPr id="3" name="Content Placeholder 2">
            <a:extLst>
              <a:ext uri="{FF2B5EF4-FFF2-40B4-BE49-F238E27FC236}">
                <a16:creationId xmlns:a16="http://schemas.microsoft.com/office/drawing/2014/main" id="{8B86F4BF-94C9-4E51-9F9A-F970E39949D9}"/>
              </a:ext>
            </a:extLst>
          </p:cNvPr>
          <p:cNvSpPr>
            <a:spLocks noGrp="1"/>
          </p:cNvSpPr>
          <p:nvPr>
            <p:ph idx="1"/>
          </p:nvPr>
        </p:nvSpPr>
        <p:spPr>
          <a:xfrm>
            <a:off x="838200" y="1228436"/>
            <a:ext cx="10515600" cy="4948527"/>
          </a:xfrm>
        </p:spPr>
        <p:txBody>
          <a:bodyPr>
            <a:normAutofit fontScale="85000" lnSpcReduction="20000"/>
          </a:bodyPr>
          <a:lstStyle/>
          <a:p>
            <a:pPr marL="0" indent="0">
              <a:buNone/>
            </a:pPr>
            <a:r>
              <a:rPr lang="en-IN" dirty="0"/>
              <a:t>&lt;html&gt;  </a:t>
            </a:r>
          </a:p>
          <a:p>
            <a:pPr marL="0" indent="0">
              <a:buNone/>
            </a:pPr>
            <a:r>
              <a:rPr lang="en-IN" dirty="0"/>
              <a:t>   &lt;body&gt;  </a:t>
            </a:r>
          </a:p>
          <a:p>
            <a:pPr marL="0" indent="0">
              <a:buNone/>
            </a:pPr>
            <a:r>
              <a:rPr lang="en-IN" dirty="0"/>
              <a:t>       &lt;h3&gt;Register the customer, fill the following form.&lt;/h3&gt;  </a:t>
            </a:r>
          </a:p>
          <a:p>
            <a:pPr marL="0" indent="0">
              <a:buNone/>
            </a:pPr>
            <a:r>
              <a:rPr lang="en-IN" dirty="0"/>
              <a:t>      &lt;form action = "http://localhost:5000/success" method = "POST"&gt;  </a:t>
            </a:r>
          </a:p>
          <a:p>
            <a:pPr marL="0" indent="0">
              <a:buNone/>
            </a:pPr>
            <a:r>
              <a:rPr lang="en-IN" dirty="0"/>
              <a:t>         &lt;p&gt;Name &lt;input type = "text" name = "name" /&gt;&lt;/p&gt;  </a:t>
            </a:r>
          </a:p>
          <a:p>
            <a:pPr marL="0" indent="0">
              <a:buNone/>
            </a:pPr>
            <a:r>
              <a:rPr lang="en-IN" dirty="0"/>
              <a:t>         &lt;p&gt;Email &lt;input type = "email" name = "email" /&gt;&lt;/p&gt;  </a:t>
            </a:r>
          </a:p>
          <a:p>
            <a:pPr marL="0" indent="0">
              <a:buNone/>
            </a:pPr>
            <a:r>
              <a:rPr lang="en-IN" dirty="0"/>
              <a:t>         &lt;p&gt;Contact &lt;input type = "text" name = "contact" /&gt;&lt;/p&gt;  </a:t>
            </a:r>
          </a:p>
          <a:p>
            <a:pPr marL="0" indent="0">
              <a:buNone/>
            </a:pPr>
            <a:r>
              <a:rPr lang="en-IN" dirty="0"/>
              <a:t>         &lt;p&gt;Pin code &lt;input type ="text" name = "pin" /&gt;&lt;/p&gt;  </a:t>
            </a:r>
          </a:p>
          <a:p>
            <a:pPr marL="0" indent="0">
              <a:buNone/>
            </a:pPr>
            <a:r>
              <a:rPr lang="en-IN" dirty="0"/>
              <a:t>         &lt;p&gt;&lt;input type = "submit" value = "submit" /&gt;&lt;/p&gt;  </a:t>
            </a:r>
          </a:p>
          <a:p>
            <a:pPr marL="0" indent="0">
              <a:buNone/>
            </a:pPr>
            <a:r>
              <a:rPr lang="en-IN" dirty="0"/>
              <a:t>      &lt;/form&gt;  </a:t>
            </a:r>
          </a:p>
          <a:p>
            <a:pPr marL="0" indent="0">
              <a:buNone/>
            </a:pPr>
            <a:r>
              <a:rPr lang="en-IN" dirty="0"/>
              <a:t>   &lt;/body&gt;  </a:t>
            </a:r>
          </a:p>
          <a:p>
            <a:pPr marL="0" indent="0">
              <a:buNone/>
            </a:pPr>
            <a:r>
              <a:rPr lang="en-IN" dirty="0"/>
              <a:t>&lt;/html&gt;  </a:t>
            </a:r>
          </a:p>
          <a:p>
            <a:endParaRPr lang="en-IN" dirty="0"/>
          </a:p>
        </p:txBody>
      </p:sp>
    </p:spTree>
    <p:extLst>
      <p:ext uri="{BB962C8B-B14F-4D97-AF65-F5344CB8AC3E}">
        <p14:creationId xmlns:p14="http://schemas.microsoft.com/office/powerpoint/2010/main" val="576820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3AE11-5BA0-4A19-BB2A-EC1109246635}"/>
              </a:ext>
            </a:extLst>
          </p:cNvPr>
          <p:cNvSpPr>
            <a:spLocks noGrp="1"/>
          </p:cNvSpPr>
          <p:nvPr>
            <p:ph type="title"/>
          </p:nvPr>
        </p:nvSpPr>
        <p:spPr/>
        <p:txBody>
          <a:bodyPr/>
          <a:lstStyle/>
          <a:p>
            <a:r>
              <a:rPr lang="en-IN" dirty="0"/>
              <a:t>Script.py</a:t>
            </a:r>
          </a:p>
        </p:txBody>
      </p:sp>
      <p:sp>
        <p:nvSpPr>
          <p:cNvPr id="3" name="Content Placeholder 2">
            <a:extLst>
              <a:ext uri="{FF2B5EF4-FFF2-40B4-BE49-F238E27FC236}">
                <a16:creationId xmlns:a16="http://schemas.microsoft.com/office/drawing/2014/main" id="{7F24B55F-1ED1-4183-83F9-7E8BCB6CB43E}"/>
              </a:ext>
            </a:extLst>
          </p:cNvPr>
          <p:cNvSpPr>
            <a:spLocks noGrp="1"/>
          </p:cNvSpPr>
          <p:nvPr>
            <p:ph idx="1"/>
          </p:nvPr>
        </p:nvSpPr>
        <p:spPr>
          <a:xfrm>
            <a:off x="838200" y="1376218"/>
            <a:ext cx="10515600" cy="4800745"/>
          </a:xfrm>
        </p:spPr>
        <p:txBody>
          <a:bodyPr>
            <a:normAutofit fontScale="62500" lnSpcReduction="20000"/>
          </a:bodyPr>
          <a:lstStyle/>
          <a:p>
            <a:pPr marL="0" indent="0">
              <a:buNone/>
            </a:pPr>
            <a:r>
              <a:rPr lang="en-IN" b="1" dirty="0"/>
              <a:t>from</a:t>
            </a:r>
            <a:r>
              <a:rPr lang="en-IN" dirty="0"/>
              <a:t> flask </a:t>
            </a:r>
            <a:r>
              <a:rPr lang="en-IN" b="1" dirty="0"/>
              <a:t>import</a:t>
            </a:r>
            <a:r>
              <a:rPr lang="en-IN" dirty="0"/>
              <a:t> *  </a:t>
            </a:r>
          </a:p>
          <a:p>
            <a:pPr marL="0" indent="0">
              <a:buNone/>
            </a:pPr>
            <a:r>
              <a:rPr lang="en-IN" dirty="0"/>
              <a:t>app = Flask(__name__)  </a:t>
            </a:r>
          </a:p>
          <a:p>
            <a:pPr marL="0" indent="0">
              <a:buNone/>
            </a:pPr>
            <a:r>
              <a:rPr lang="en-IN" dirty="0"/>
              <a:t>  </a:t>
            </a:r>
          </a:p>
          <a:p>
            <a:pPr marL="0" indent="0">
              <a:buNone/>
            </a:pPr>
            <a:r>
              <a:rPr lang="en-IN" dirty="0"/>
              <a:t>@</a:t>
            </a:r>
            <a:r>
              <a:rPr lang="en-IN" dirty="0" err="1"/>
              <a:t>app.route</a:t>
            </a:r>
            <a:r>
              <a:rPr lang="en-IN" dirty="0"/>
              <a:t>('/')  </a:t>
            </a:r>
          </a:p>
          <a:p>
            <a:pPr marL="0" indent="0">
              <a:buNone/>
            </a:pPr>
            <a:r>
              <a:rPr lang="en-IN" b="1" dirty="0"/>
              <a:t>def</a:t>
            </a:r>
            <a:r>
              <a:rPr lang="en-IN" dirty="0"/>
              <a:t> customer():  </a:t>
            </a:r>
          </a:p>
          <a:p>
            <a:pPr marL="0" indent="0">
              <a:buNone/>
            </a:pPr>
            <a:r>
              <a:rPr lang="en-IN" dirty="0"/>
              <a:t>   </a:t>
            </a:r>
            <a:r>
              <a:rPr lang="en-IN" b="1" dirty="0"/>
              <a:t>return</a:t>
            </a:r>
            <a:r>
              <a:rPr lang="en-IN" dirty="0"/>
              <a:t> </a:t>
            </a:r>
            <a:r>
              <a:rPr lang="en-IN" dirty="0" err="1"/>
              <a:t>render_template</a:t>
            </a:r>
            <a:r>
              <a:rPr lang="en-IN" dirty="0"/>
              <a:t>('customer.html')  </a:t>
            </a:r>
          </a:p>
          <a:p>
            <a:pPr marL="0" indent="0">
              <a:buNone/>
            </a:pPr>
            <a:r>
              <a:rPr lang="en-IN" dirty="0"/>
              <a:t>  </a:t>
            </a:r>
          </a:p>
          <a:p>
            <a:pPr marL="0" indent="0">
              <a:buNone/>
            </a:pPr>
            <a:r>
              <a:rPr lang="en-IN" dirty="0"/>
              <a:t>@</a:t>
            </a:r>
            <a:r>
              <a:rPr lang="en-IN" dirty="0" err="1"/>
              <a:t>app.route</a:t>
            </a:r>
            <a:r>
              <a:rPr lang="en-IN" dirty="0"/>
              <a:t>('/</a:t>
            </a:r>
            <a:r>
              <a:rPr lang="en-IN" dirty="0" err="1"/>
              <a:t>success',methods</a:t>
            </a:r>
            <a:r>
              <a:rPr lang="en-IN" dirty="0"/>
              <a:t> = ['POST', 'GET'])  </a:t>
            </a:r>
          </a:p>
          <a:p>
            <a:pPr marL="0" indent="0">
              <a:buNone/>
            </a:pPr>
            <a:r>
              <a:rPr lang="en-IN" b="1" dirty="0"/>
              <a:t>def</a:t>
            </a:r>
            <a:r>
              <a:rPr lang="en-IN" dirty="0"/>
              <a:t> </a:t>
            </a:r>
            <a:r>
              <a:rPr lang="en-IN" dirty="0" err="1"/>
              <a:t>print_data</a:t>
            </a:r>
            <a:r>
              <a:rPr lang="en-IN" dirty="0"/>
              <a:t>():  </a:t>
            </a:r>
          </a:p>
          <a:p>
            <a:pPr marL="0" indent="0">
              <a:buNone/>
            </a:pPr>
            <a:r>
              <a:rPr lang="en-IN" dirty="0"/>
              <a:t>   </a:t>
            </a:r>
            <a:r>
              <a:rPr lang="en-IN" b="1" dirty="0"/>
              <a:t>if</a:t>
            </a:r>
            <a:r>
              <a:rPr lang="en-IN" dirty="0"/>
              <a:t> </a:t>
            </a:r>
            <a:r>
              <a:rPr lang="en-IN" dirty="0" err="1"/>
              <a:t>request.method</a:t>
            </a:r>
            <a:r>
              <a:rPr lang="en-IN" dirty="0"/>
              <a:t> == 'POST':  </a:t>
            </a:r>
          </a:p>
          <a:p>
            <a:pPr marL="0" indent="0">
              <a:buNone/>
            </a:pPr>
            <a:r>
              <a:rPr lang="en-IN" dirty="0"/>
              <a:t>      result = </a:t>
            </a:r>
            <a:r>
              <a:rPr lang="en-IN" dirty="0" err="1"/>
              <a:t>request.form</a:t>
            </a:r>
            <a:r>
              <a:rPr lang="en-IN" dirty="0"/>
              <a:t>  </a:t>
            </a:r>
          </a:p>
          <a:p>
            <a:pPr marL="0" indent="0">
              <a:buNone/>
            </a:pPr>
            <a:r>
              <a:rPr lang="en-IN" dirty="0"/>
              <a:t>      </a:t>
            </a:r>
            <a:r>
              <a:rPr lang="en-IN" b="1" dirty="0"/>
              <a:t>return</a:t>
            </a:r>
            <a:r>
              <a:rPr lang="en-IN" dirty="0"/>
              <a:t> </a:t>
            </a:r>
            <a:r>
              <a:rPr lang="en-IN" dirty="0" err="1"/>
              <a:t>render_template</a:t>
            </a:r>
            <a:r>
              <a:rPr lang="en-IN" dirty="0"/>
              <a:t>("</a:t>
            </a:r>
            <a:r>
              <a:rPr lang="en-IN" dirty="0" err="1"/>
              <a:t>result_data.html",result</a:t>
            </a:r>
            <a:r>
              <a:rPr lang="en-IN" dirty="0"/>
              <a:t> = result)  </a:t>
            </a:r>
          </a:p>
          <a:p>
            <a:pPr marL="0" indent="0">
              <a:buNone/>
            </a:pPr>
            <a:r>
              <a:rPr lang="en-IN" dirty="0"/>
              <a:t>   </a:t>
            </a:r>
          </a:p>
          <a:p>
            <a:pPr marL="0" indent="0">
              <a:buNone/>
            </a:pPr>
            <a:r>
              <a:rPr lang="en-IN" b="1" dirty="0"/>
              <a:t>if</a:t>
            </a:r>
            <a:r>
              <a:rPr lang="en-IN" dirty="0"/>
              <a:t> __name__ == '__main__':  </a:t>
            </a:r>
          </a:p>
          <a:p>
            <a:pPr marL="0" indent="0">
              <a:buNone/>
            </a:pPr>
            <a:r>
              <a:rPr lang="en-IN" dirty="0"/>
              <a:t>   app.run(debug = True) </a:t>
            </a:r>
          </a:p>
          <a:p>
            <a:endParaRPr lang="en-IN" dirty="0"/>
          </a:p>
        </p:txBody>
      </p:sp>
    </p:spTree>
    <p:extLst>
      <p:ext uri="{BB962C8B-B14F-4D97-AF65-F5344CB8AC3E}">
        <p14:creationId xmlns:p14="http://schemas.microsoft.com/office/powerpoint/2010/main" val="307833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5010-D1AA-475F-9103-E06FEE77E9AD}"/>
              </a:ext>
            </a:extLst>
          </p:cNvPr>
          <p:cNvSpPr>
            <a:spLocks noGrp="1"/>
          </p:cNvSpPr>
          <p:nvPr>
            <p:ph type="title"/>
          </p:nvPr>
        </p:nvSpPr>
        <p:spPr>
          <a:xfrm>
            <a:off x="838200" y="365126"/>
            <a:ext cx="10515600" cy="1094220"/>
          </a:xfrm>
        </p:spPr>
        <p:txBody>
          <a:bodyPr>
            <a:normAutofit fontScale="90000"/>
          </a:bodyPr>
          <a:lstStyle/>
          <a:p>
            <a:r>
              <a:rPr lang="en-IN" b="1" dirty="0"/>
              <a:t>result_data.html</a:t>
            </a:r>
            <a:br>
              <a:rPr lang="en-IN" dirty="0"/>
            </a:br>
            <a:endParaRPr lang="en-IN" dirty="0"/>
          </a:p>
        </p:txBody>
      </p:sp>
      <p:sp>
        <p:nvSpPr>
          <p:cNvPr id="3" name="Content Placeholder 2">
            <a:extLst>
              <a:ext uri="{FF2B5EF4-FFF2-40B4-BE49-F238E27FC236}">
                <a16:creationId xmlns:a16="http://schemas.microsoft.com/office/drawing/2014/main" id="{EB3DB297-4BFF-4781-B204-839222B3FA2A}"/>
              </a:ext>
            </a:extLst>
          </p:cNvPr>
          <p:cNvSpPr>
            <a:spLocks noGrp="1"/>
          </p:cNvSpPr>
          <p:nvPr>
            <p:ph idx="1"/>
          </p:nvPr>
        </p:nvSpPr>
        <p:spPr/>
        <p:txBody>
          <a:bodyPr>
            <a:normAutofit fontScale="55000" lnSpcReduction="20000"/>
          </a:bodyPr>
          <a:lstStyle/>
          <a:p>
            <a:pPr marL="0" indent="0">
              <a:buNone/>
            </a:pPr>
            <a:r>
              <a:rPr lang="en-IN" dirty="0"/>
              <a:t>&lt;!doctype html&gt;  </a:t>
            </a:r>
          </a:p>
          <a:p>
            <a:pPr marL="0" indent="0">
              <a:buNone/>
            </a:pPr>
            <a:r>
              <a:rPr lang="en-IN" dirty="0"/>
              <a:t>&lt;html&gt;  </a:t>
            </a:r>
          </a:p>
          <a:p>
            <a:pPr marL="0" indent="0">
              <a:buNone/>
            </a:pPr>
            <a:r>
              <a:rPr lang="en-IN" dirty="0"/>
              <a:t>   &lt;body&gt;  </a:t>
            </a:r>
          </a:p>
          <a:p>
            <a:pPr marL="0" indent="0">
              <a:buNone/>
            </a:pPr>
            <a:r>
              <a:rPr lang="en-IN" dirty="0"/>
              <a:t>      &lt;p&gt;&lt;strong&gt;Thanks </a:t>
            </a:r>
            <a:r>
              <a:rPr lang="en-IN" b="1" dirty="0"/>
              <a:t>for</a:t>
            </a:r>
            <a:r>
              <a:rPr lang="en-IN" dirty="0"/>
              <a:t> the registration. Confirm your details&lt;/strong&gt;&lt;/p&gt;  </a:t>
            </a:r>
          </a:p>
          <a:p>
            <a:pPr marL="0" indent="0">
              <a:buNone/>
            </a:pPr>
            <a:r>
              <a:rPr lang="en-IN" dirty="0"/>
              <a:t>      &lt;table border = 1&gt;  </a:t>
            </a:r>
          </a:p>
          <a:p>
            <a:pPr marL="0" indent="0">
              <a:buNone/>
            </a:pPr>
            <a:r>
              <a:rPr lang="en-IN" dirty="0"/>
              <a:t>         {% </a:t>
            </a:r>
            <a:r>
              <a:rPr lang="en-IN" b="1" dirty="0"/>
              <a:t>for</a:t>
            </a:r>
            <a:r>
              <a:rPr lang="en-IN" dirty="0"/>
              <a:t> key, value </a:t>
            </a:r>
            <a:r>
              <a:rPr lang="en-IN" b="1" dirty="0"/>
              <a:t>in</a:t>
            </a:r>
            <a:r>
              <a:rPr lang="en-IN" dirty="0"/>
              <a:t> </a:t>
            </a:r>
            <a:r>
              <a:rPr lang="en-IN" dirty="0" err="1"/>
              <a:t>result.items</a:t>
            </a:r>
            <a:r>
              <a:rPr lang="en-IN" dirty="0"/>
              <a:t>() %}  </a:t>
            </a:r>
          </a:p>
          <a:p>
            <a:pPr marL="0" indent="0">
              <a:buNone/>
            </a:pPr>
            <a:r>
              <a:rPr lang="en-IN" dirty="0"/>
              <a:t>            &lt;tr&gt;  </a:t>
            </a:r>
          </a:p>
          <a:p>
            <a:pPr marL="0" indent="0">
              <a:buNone/>
            </a:pPr>
            <a:r>
              <a:rPr lang="en-IN" dirty="0"/>
              <a:t>               &lt;</a:t>
            </a:r>
            <a:r>
              <a:rPr lang="en-IN" dirty="0" err="1"/>
              <a:t>th</a:t>
            </a:r>
            <a:r>
              <a:rPr lang="en-IN" dirty="0"/>
              <a:t>&gt; {{ key }} &lt;/</a:t>
            </a:r>
            <a:r>
              <a:rPr lang="en-IN" dirty="0" err="1"/>
              <a:t>th</a:t>
            </a:r>
            <a:r>
              <a:rPr lang="en-IN" dirty="0"/>
              <a:t>&gt;  </a:t>
            </a:r>
          </a:p>
          <a:p>
            <a:pPr marL="0" indent="0">
              <a:buNone/>
            </a:pPr>
            <a:r>
              <a:rPr lang="en-IN" dirty="0"/>
              <a:t>               &lt;td&gt; {{ value }} &lt;/td&gt;  </a:t>
            </a:r>
          </a:p>
          <a:p>
            <a:pPr marL="0" indent="0">
              <a:buNone/>
            </a:pPr>
            <a:r>
              <a:rPr lang="en-IN" dirty="0"/>
              <a:t>            &lt;/tr&gt;  </a:t>
            </a:r>
          </a:p>
          <a:p>
            <a:pPr marL="0" indent="0">
              <a:buNone/>
            </a:pPr>
            <a:r>
              <a:rPr lang="en-IN" dirty="0"/>
              <a:t>         {% </a:t>
            </a:r>
            <a:r>
              <a:rPr lang="en-IN" dirty="0" err="1"/>
              <a:t>endfor</a:t>
            </a:r>
            <a:r>
              <a:rPr lang="en-IN" dirty="0"/>
              <a:t> %}  </a:t>
            </a:r>
          </a:p>
          <a:p>
            <a:pPr marL="0" indent="0">
              <a:buNone/>
            </a:pPr>
            <a:r>
              <a:rPr lang="en-IN" dirty="0"/>
              <a:t>      &lt;/table&gt;  </a:t>
            </a:r>
          </a:p>
          <a:p>
            <a:pPr marL="0" indent="0">
              <a:buNone/>
            </a:pPr>
            <a:r>
              <a:rPr lang="en-IN" dirty="0"/>
              <a:t>   &lt;/body&gt;  </a:t>
            </a:r>
          </a:p>
          <a:p>
            <a:pPr marL="0" indent="0">
              <a:buNone/>
            </a:pPr>
            <a:r>
              <a:rPr lang="en-IN" dirty="0"/>
              <a:t>&lt;/html&gt;  </a:t>
            </a:r>
          </a:p>
          <a:p>
            <a:endParaRPr lang="en-IN" dirty="0"/>
          </a:p>
        </p:txBody>
      </p:sp>
    </p:spTree>
    <p:extLst>
      <p:ext uri="{BB962C8B-B14F-4D97-AF65-F5344CB8AC3E}">
        <p14:creationId xmlns:p14="http://schemas.microsoft.com/office/powerpoint/2010/main" val="3012770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145" y="286278"/>
            <a:ext cx="10981267" cy="6285443"/>
          </a:xfrm>
        </p:spPr>
        <p:txBody>
          <a:bodyPr>
            <a:normAutofit lnSpcReduction="10000"/>
          </a:bodyPr>
          <a:lstStyle/>
          <a:p>
            <a:r>
              <a:rPr lang="en-US" b="1" dirty="0" err="1">
                <a:solidFill>
                  <a:srgbClr val="0000CC"/>
                </a:solidFill>
              </a:rPr>
              <a:t>Virtualenv</a:t>
            </a:r>
            <a:r>
              <a:rPr lang="en-US" dirty="0"/>
              <a:t> is a tool for isolating your application in what is called a virtual environment. </a:t>
            </a:r>
          </a:p>
          <a:p>
            <a:r>
              <a:rPr lang="en-US" b="1" dirty="0">
                <a:solidFill>
                  <a:srgbClr val="0000CC"/>
                </a:solidFill>
              </a:rPr>
              <a:t>A Virtual Environment </a:t>
            </a:r>
            <a:r>
              <a:rPr lang="en-US" dirty="0"/>
              <a:t>is a directory that contains the software on which your application depends. </a:t>
            </a:r>
          </a:p>
          <a:p>
            <a:endParaRPr lang="en-US" dirty="0"/>
          </a:p>
          <a:p>
            <a:pPr lvl="2"/>
            <a:r>
              <a:rPr lang="en-US" sz="2200" dirty="0"/>
              <a:t>Use a virtual environment to manage the dependencies for your project, both in development and in production.</a:t>
            </a:r>
          </a:p>
          <a:p>
            <a:pPr lvl="2"/>
            <a:endParaRPr lang="en-US" sz="2200" dirty="0"/>
          </a:p>
          <a:p>
            <a:pPr lvl="2"/>
            <a:r>
              <a:rPr lang="en-US" sz="2200" b="1" dirty="0"/>
              <a:t>What problem does a virtual environment solve? </a:t>
            </a:r>
            <a:r>
              <a:rPr lang="en-US" sz="2200" dirty="0"/>
              <a:t>The more Python projects you have, the more likely it is that you need to work with different versions of Python libraries, or even Python itself. Newer versions of libraries for one project can break compatibility in another project.</a:t>
            </a:r>
          </a:p>
          <a:p>
            <a:pPr lvl="2"/>
            <a:endParaRPr lang="en-US" sz="2200" dirty="0"/>
          </a:p>
          <a:p>
            <a:pPr lvl="2"/>
            <a:r>
              <a:rPr lang="en-US" sz="2200" b="1" dirty="0"/>
              <a:t>Virtual environments are independent groups of Python libraries</a:t>
            </a:r>
            <a:r>
              <a:rPr lang="en-US" sz="2200" dirty="0"/>
              <a:t>, one for each project. Packages installed for one project will not affect other projects or the operating system’s packages.</a:t>
            </a:r>
          </a:p>
          <a:p>
            <a:pPr lvl="2"/>
            <a:endParaRPr lang="en-US" sz="2200" dirty="0"/>
          </a:p>
          <a:p>
            <a:pPr lvl="2"/>
            <a:r>
              <a:rPr lang="en-US" sz="2200" dirty="0"/>
              <a:t>Python comes bundled with the </a:t>
            </a:r>
            <a:r>
              <a:rPr lang="en-US" sz="2200" b="1" dirty="0"/>
              <a:t>venv module </a:t>
            </a:r>
            <a:r>
              <a:rPr lang="en-US" sz="2200" dirty="0"/>
              <a:t>to </a:t>
            </a:r>
            <a:r>
              <a:rPr lang="en-US" sz="2200" b="1" dirty="0"/>
              <a:t>create virtual environments</a:t>
            </a:r>
            <a:r>
              <a:rPr lang="en-US" sz="2200" dirty="0"/>
              <a:t>.</a:t>
            </a:r>
          </a:p>
        </p:txBody>
      </p:sp>
    </p:spTree>
    <p:extLst>
      <p:ext uri="{BB962C8B-B14F-4D97-AF65-F5344CB8AC3E}">
        <p14:creationId xmlns:p14="http://schemas.microsoft.com/office/powerpoint/2010/main" val="1574160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0" y="0"/>
            <a:ext cx="5294671"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E8BF6A"/>
                </a:solidFill>
                <a:effectLst/>
                <a:latin typeface="JetBrains Mono"/>
              </a:rPr>
              <a:t>&lt;!DOCTYPE </a:t>
            </a:r>
            <a:r>
              <a:rPr kumimoji="0" lang="en-US" altLang="en-US" sz="1200" b="0" i="0" u="none" strike="noStrike" cap="none" normalizeH="0" baseline="0" dirty="0">
                <a:ln>
                  <a:noFill/>
                </a:ln>
                <a:solidFill>
                  <a:srgbClr val="BABABA"/>
                </a:solidFill>
                <a:effectLst/>
                <a:latin typeface="JetBrains Mono"/>
              </a:rPr>
              <a:t>html</a:t>
            </a:r>
            <a:r>
              <a:rPr kumimoji="0" lang="en-US" altLang="en-US" sz="1200" b="0" i="0" u="none" strike="noStrike" cap="none" normalizeH="0" baseline="0" dirty="0">
                <a:ln>
                  <a:noFill/>
                </a:ln>
                <a:solidFill>
                  <a:srgbClr val="E8BF6A"/>
                </a:solidFill>
                <a:effectLst/>
                <a:latin typeface="JetBrains Mono"/>
              </a:rPr>
              <a:t>&gt;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&lt;html </a:t>
            </a:r>
            <a:r>
              <a:rPr kumimoji="0" lang="en-US" altLang="en-US" sz="1200" b="0" i="0" u="none" strike="noStrike" cap="none" normalizeH="0" baseline="0" dirty="0">
                <a:ln>
                  <a:noFill/>
                </a:ln>
                <a:solidFill>
                  <a:srgbClr val="BABABA"/>
                </a:solidFill>
                <a:effectLst/>
                <a:latin typeface="JetBrains Mono"/>
              </a:rPr>
              <a:t>lang</a:t>
            </a:r>
            <a:r>
              <a:rPr kumimoji="0" lang="en-US" altLang="en-US" sz="1200" b="0" i="0" u="none" strike="noStrike" cap="none" normalizeH="0" baseline="0" dirty="0">
                <a:ln>
                  <a:noFill/>
                </a:ln>
                <a:solidFill>
                  <a:srgbClr val="A5C261"/>
                </a:solidFill>
                <a:effectLst/>
                <a:latin typeface="JetBrains Mono"/>
              </a:rPr>
              <a:t>="</a:t>
            </a:r>
            <a:r>
              <a:rPr kumimoji="0" lang="en-US" altLang="en-US" sz="1200" b="0" i="0" u="none" strike="noStrike" cap="none" normalizeH="0" baseline="0" dirty="0" err="1">
                <a:ln>
                  <a:noFill/>
                </a:ln>
                <a:solidFill>
                  <a:srgbClr val="A5C261"/>
                </a:solidFill>
                <a:effectLst/>
                <a:latin typeface="JetBrains Mono"/>
              </a:rPr>
              <a:t>en</a:t>
            </a:r>
            <a:r>
              <a:rPr kumimoji="0" lang="en-US" altLang="en-US" sz="1200" b="0" i="0" u="none" strike="noStrike" cap="none" normalizeH="0" baseline="0" dirty="0">
                <a:ln>
                  <a:noFill/>
                </a:ln>
                <a:solidFill>
                  <a:srgbClr val="A5C261"/>
                </a:solidFill>
                <a:effectLst/>
                <a:latin typeface="JetBrains Mono"/>
              </a:rPr>
              <a:t>"</a:t>
            </a:r>
            <a:r>
              <a:rPr kumimoji="0" lang="en-US" altLang="en-US" sz="1200" b="0" i="0" u="none" strike="noStrike" cap="none" normalizeH="0" baseline="0" dirty="0">
                <a:ln>
                  <a:noFill/>
                </a:ln>
                <a:solidFill>
                  <a:srgbClr val="E8BF6A"/>
                </a:solidFill>
                <a:effectLst/>
                <a:latin typeface="JetBrains Mono"/>
              </a:rPr>
              <a:t>&gt;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&lt;head&gt;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&lt;meta </a:t>
            </a:r>
            <a:r>
              <a:rPr kumimoji="0" lang="en-US" altLang="en-US" sz="1200" b="0" i="0" u="none" strike="noStrike" cap="none" normalizeH="0" baseline="0" dirty="0">
                <a:ln>
                  <a:noFill/>
                </a:ln>
                <a:solidFill>
                  <a:srgbClr val="BABABA"/>
                </a:solidFill>
                <a:effectLst/>
                <a:latin typeface="JetBrains Mono"/>
              </a:rPr>
              <a:t>charset</a:t>
            </a:r>
            <a:r>
              <a:rPr kumimoji="0" lang="en-US" altLang="en-US" sz="1200" b="0" i="0" u="none" strike="noStrike" cap="none" normalizeH="0" baseline="0" dirty="0">
                <a:ln>
                  <a:noFill/>
                </a:ln>
                <a:solidFill>
                  <a:srgbClr val="A5C261"/>
                </a:solidFill>
                <a:effectLst/>
                <a:latin typeface="JetBrains Mono"/>
              </a:rPr>
              <a:t>="UTF-8"</a:t>
            </a:r>
            <a:r>
              <a:rPr kumimoji="0" lang="en-US" altLang="en-US" sz="1200" b="0" i="0" u="none" strike="noStrike" cap="none" normalizeH="0" baseline="0" dirty="0">
                <a:ln>
                  <a:noFill/>
                </a:ln>
                <a:solidFill>
                  <a:srgbClr val="E8BF6A"/>
                </a:solidFill>
                <a:effectLst/>
                <a:latin typeface="JetBrains Mono"/>
              </a:rPr>
              <a:t>&gt;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&lt;title&gt;</a:t>
            </a:r>
            <a:r>
              <a:rPr kumimoji="0" lang="en-US" altLang="en-US" sz="1200" b="0" i="0" u="none" strike="noStrike" cap="none" normalizeH="0" baseline="0" dirty="0">
                <a:ln>
                  <a:noFill/>
                </a:ln>
                <a:solidFill>
                  <a:srgbClr val="A9B7C6"/>
                </a:solidFill>
                <a:effectLst/>
                <a:latin typeface="JetBrains Mono"/>
              </a:rPr>
              <a:t>Title</a:t>
            </a:r>
            <a:r>
              <a:rPr kumimoji="0" lang="en-US" altLang="en-US" sz="1200" b="0" i="0" u="none" strike="noStrike" cap="none" normalizeH="0" baseline="0" dirty="0">
                <a:ln>
                  <a:noFill/>
                </a:ln>
                <a:solidFill>
                  <a:srgbClr val="E8BF6A"/>
                </a:solidFill>
                <a:effectLst/>
                <a:latin typeface="JetBrains Mono"/>
              </a:rPr>
              <a:t>&lt;/title&gt;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&lt;/head&gt;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&lt;body&gt;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&lt;form </a:t>
            </a:r>
            <a:r>
              <a:rPr kumimoji="0" lang="en-US" altLang="en-US" sz="1200" b="0" i="0" u="none" strike="noStrike" cap="none" normalizeH="0" baseline="0" dirty="0">
                <a:ln>
                  <a:noFill/>
                </a:ln>
                <a:solidFill>
                  <a:srgbClr val="BABABA"/>
                </a:solidFill>
                <a:effectLst/>
                <a:latin typeface="JetBrains Mono"/>
              </a:rPr>
              <a:t>action</a:t>
            </a:r>
            <a:r>
              <a:rPr kumimoji="0" lang="en-US" altLang="en-US" sz="1200" b="0" i="0" u="none" strike="noStrike" cap="none" normalizeH="0" baseline="0" dirty="0">
                <a:ln>
                  <a:noFill/>
                </a:ln>
                <a:solidFill>
                  <a:srgbClr val="A5C261"/>
                </a:solidFill>
                <a:effectLst/>
                <a:latin typeface="JetBrains Mono"/>
              </a:rPr>
              <a:t>="http://localhost:5000/result" </a:t>
            </a:r>
            <a:r>
              <a:rPr kumimoji="0" lang="en-US" altLang="en-US" sz="1200" b="0" i="0" u="none" strike="noStrike" cap="none" normalizeH="0" baseline="0" dirty="0">
                <a:ln>
                  <a:noFill/>
                </a:ln>
                <a:solidFill>
                  <a:srgbClr val="BABABA"/>
                </a:solidFill>
                <a:effectLst/>
                <a:latin typeface="JetBrains Mono"/>
              </a:rPr>
              <a:t>method</a:t>
            </a:r>
            <a:r>
              <a:rPr kumimoji="0" lang="en-US" altLang="en-US" sz="1200" b="0" i="0" u="none" strike="noStrike" cap="none" normalizeH="0" baseline="0" dirty="0">
                <a:ln>
                  <a:noFill/>
                </a:ln>
                <a:solidFill>
                  <a:srgbClr val="A5C261"/>
                </a:solidFill>
                <a:effectLst/>
                <a:latin typeface="JetBrains Mono"/>
              </a:rPr>
              <a:t>="POST"</a:t>
            </a:r>
            <a:r>
              <a:rPr kumimoji="0" lang="en-US" altLang="en-US" sz="1200" b="0" i="0" u="none" strike="noStrike" cap="none" normalizeH="0" baseline="0" dirty="0">
                <a:ln>
                  <a:noFill/>
                </a:ln>
                <a:solidFill>
                  <a:srgbClr val="E8BF6A"/>
                </a:solidFill>
                <a:effectLst/>
                <a:latin typeface="JetBrains Mono"/>
              </a:rPr>
              <a:t>&gt;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&lt;p&gt;</a:t>
            </a:r>
            <a:r>
              <a:rPr kumimoji="0" lang="en-US" altLang="en-US" sz="1200" b="0" i="0" u="none" strike="noStrike" cap="none" normalizeH="0" baseline="0" dirty="0">
                <a:ln>
                  <a:noFill/>
                </a:ln>
                <a:solidFill>
                  <a:srgbClr val="A9B7C6"/>
                </a:solidFill>
                <a:effectLst/>
                <a:latin typeface="JetBrains Mono"/>
              </a:rPr>
              <a:t>Name </a:t>
            </a:r>
            <a:r>
              <a:rPr kumimoji="0" lang="en-US" altLang="en-US" sz="1200" b="0" i="0" u="none" strike="noStrike" cap="none" normalizeH="0" baseline="0" dirty="0">
                <a:ln>
                  <a:noFill/>
                </a:ln>
                <a:solidFill>
                  <a:srgbClr val="E8BF6A"/>
                </a:solidFill>
                <a:effectLst/>
                <a:latin typeface="JetBrains Mono"/>
              </a:rPr>
              <a:t>&lt;input </a:t>
            </a:r>
            <a:r>
              <a:rPr kumimoji="0" lang="en-US" altLang="en-US" sz="1200" b="0" i="0" u="none" strike="noStrike" cap="none" normalizeH="0" baseline="0" dirty="0">
                <a:ln>
                  <a:noFill/>
                </a:ln>
                <a:solidFill>
                  <a:srgbClr val="BABABA"/>
                </a:solidFill>
                <a:effectLst/>
                <a:latin typeface="JetBrains Mono"/>
              </a:rPr>
              <a:t>type </a:t>
            </a:r>
            <a:r>
              <a:rPr kumimoji="0" lang="en-US" altLang="en-US" sz="1200" b="0" i="0" u="none" strike="noStrike" cap="none" normalizeH="0" baseline="0" dirty="0">
                <a:ln>
                  <a:noFill/>
                </a:ln>
                <a:solidFill>
                  <a:srgbClr val="A5C261"/>
                </a:solidFill>
                <a:effectLst/>
                <a:latin typeface="JetBrains Mono"/>
              </a:rPr>
              <a:t>= "text" </a:t>
            </a:r>
            <a:r>
              <a:rPr kumimoji="0" lang="en-US" altLang="en-US" sz="1200" b="0" i="0" u="none" strike="noStrike" cap="none" normalizeH="0" baseline="0" dirty="0">
                <a:ln>
                  <a:noFill/>
                </a:ln>
                <a:solidFill>
                  <a:srgbClr val="BABABA"/>
                </a:solidFill>
                <a:effectLst/>
                <a:latin typeface="JetBrains Mono"/>
              </a:rPr>
              <a:t>name </a:t>
            </a:r>
            <a:r>
              <a:rPr kumimoji="0" lang="en-US" altLang="en-US" sz="1200" b="0" i="0" u="none" strike="noStrike" cap="none" normalizeH="0" baseline="0" dirty="0">
                <a:ln>
                  <a:noFill/>
                </a:ln>
                <a:solidFill>
                  <a:srgbClr val="A5C261"/>
                </a:solidFill>
                <a:effectLst/>
                <a:latin typeface="JetBrains Mono"/>
              </a:rPr>
              <a:t>= "Name" </a:t>
            </a:r>
            <a:r>
              <a:rPr kumimoji="0" lang="en-US" altLang="en-US" sz="1200" b="0" i="0" u="none" strike="noStrike" cap="none" normalizeH="0" baseline="0" dirty="0">
                <a:ln>
                  <a:noFill/>
                </a:ln>
                <a:solidFill>
                  <a:srgbClr val="E8BF6A"/>
                </a:solidFill>
                <a:effectLst/>
                <a:latin typeface="JetBrains Mono"/>
              </a:rPr>
              <a:t>/&gt;&lt;/p&gt;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&lt;p&gt;</a:t>
            </a:r>
            <a:r>
              <a:rPr kumimoji="0" lang="en-US" altLang="en-US" sz="1200" b="0" i="0" u="none" strike="noStrike" cap="none" normalizeH="0" baseline="0" dirty="0">
                <a:ln>
                  <a:noFill/>
                </a:ln>
                <a:solidFill>
                  <a:srgbClr val="A9B7C6"/>
                </a:solidFill>
                <a:effectLst/>
                <a:latin typeface="JetBrains Mono"/>
              </a:rPr>
              <a:t>Physics </a:t>
            </a:r>
            <a:r>
              <a:rPr kumimoji="0" lang="en-US" altLang="en-US" sz="1200" b="0" i="0" u="none" strike="noStrike" cap="none" normalizeH="0" baseline="0" dirty="0">
                <a:ln>
                  <a:noFill/>
                </a:ln>
                <a:solidFill>
                  <a:srgbClr val="E8BF6A"/>
                </a:solidFill>
                <a:effectLst/>
                <a:latin typeface="JetBrains Mono"/>
              </a:rPr>
              <a:t>&lt;input </a:t>
            </a:r>
            <a:r>
              <a:rPr kumimoji="0" lang="en-US" altLang="en-US" sz="1200" b="0" i="0" u="none" strike="noStrike" cap="none" normalizeH="0" baseline="0" dirty="0">
                <a:ln>
                  <a:noFill/>
                </a:ln>
                <a:solidFill>
                  <a:srgbClr val="BABABA"/>
                </a:solidFill>
                <a:effectLst/>
                <a:latin typeface="JetBrains Mono"/>
              </a:rPr>
              <a:t>type </a:t>
            </a:r>
            <a:r>
              <a:rPr kumimoji="0" lang="en-US" altLang="en-US" sz="1200" b="0" i="0" u="none" strike="noStrike" cap="none" normalizeH="0" baseline="0" dirty="0">
                <a:ln>
                  <a:noFill/>
                </a:ln>
                <a:solidFill>
                  <a:srgbClr val="A5C261"/>
                </a:solidFill>
                <a:effectLst/>
                <a:latin typeface="JetBrains Mono"/>
              </a:rPr>
              <a:t>= "text" </a:t>
            </a:r>
            <a:r>
              <a:rPr kumimoji="0" lang="en-US" altLang="en-US" sz="1200" b="0" i="0" u="none" strike="noStrike" cap="none" normalizeH="0" baseline="0" dirty="0">
                <a:ln>
                  <a:noFill/>
                </a:ln>
                <a:solidFill>
                  <a:srgbClr val="BABABA"/>
                </a:solidFill>
                <a:effectLst/>
                <a:latin typeface="JetBrains Mono"/>
              </a:rPr>
              <a:t>name </a:t>
            </a:r>
            <a:r>
              <a:rPr kumimoji="0" lang="en-US" altLang="en-US" sz="1200" b="0" i="0" u="none" strike="noStrike" cap="none" normalizeH="0" baseline="0" dirty="0">
                <a:ln>
                  <a:noFill/>
                </a:ln>
                <a:solidFill>
                  <a:srgbClr val="A5C261"/>
                </a:solidFill>
                <a:effectLst/>
                <a:latin typeface="JetBrains Mono"/>
              </a:rPr>
              <a:t>= "</a:t>
            </a:r>
            <a:r>
              <a:rPr kumimoji="0" lang="en-US" altLang="en-US" sz="1200" b="0" i="0" u="none" strike="noStrike" cap="none" normalizeH="0" baseline="0" dirty="0" err="1">
                <a:ln>
                  <a:noFill/>
                </a:ln>
                <a:solidFill>
                  <a:srgbClr val="A5C261"/>
                </a:solidFill>
                <a:effectLst/>
                <a:latin typeface="JetBrains Mono"/>
              </a:rPr>
              <a:t>Phy</a:t>
            </a:r>
            <a:r>
              <a:rPr kumimoji="0" lang="en-US" altLang="en-US" sz="1200" b="0" i="0" u="none" strike="noStrike" cap="none" normalizeH="0" baseline="0" dirty="0">
                <a:ln>
                  <a:noFill/>
                </a:ln>
                <a:solidFill>
                  <a:srgbClr val="A5C261"/>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/&gt;&lt;/p&gt;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&lt;p&gt;</a:t>
            </a:r>
            <a:r>
              <a:rPr kumimoji="0" lang="en-US" altLang="en-US" sz="1200" b="0" i="0" u="none" strike="noStrike" cap="none" normalizeH="0" baseline="0" dirty="0">
                <a:ln>
                  <a:noFill/>
                </a:ln>
                <a:solidFill>
                  <a:srgbClr val="A9B7C6"/>
                </a:solidFill>
                <a:effectLst/>
                <a:latin typeface="JetBrains Mono"/>
              </a:rPr>
              <a:t>Chemistry </a:t>
            </a:r>
            <a:r>
              <a:rPr kumimoji="0" lang="en-US" altLang="en-US" sz="1200" b="0" i="0" u="none" strike="noStrike" cap="none" normalizeH="0" baseline="0" dirty="0">
                <a:ln>
                  <a:noFill/>
                </a:ln>
                <a:solidFill>
                  <a:srgbClr val="E8BF6A"/>
                </a:solidFill>
                <a:effectLst/>
                <a:latin typeface="JetBrains Mono"/>
              </a:rPr>
              <a:t>&lt;input </a:t>
            </a:r>
            <a:r>
              <a:rPr kumimoji="0" lang="en-US" altLang="en-US" sz="1200" b="0" i="0" u="none" strike="noStrike" cap="none" normalizeH="0" baseline="0" dirty="0">
                <a:ln>
                  <a:noFill/>
                </a:ln>
                <a:solidFill>
                  <a:srgbClr val="BABABA"/>
                </a:solidFill>
                <a:effectLst/>
                <a:latin typeface="JetBrains Mono"/>
              </a:rPr>
              <a:t>type </a:t>
            </a:r>
            <a:r>
              <a:rPr kumimoji="0" lang="en-US" altLang="en-US" sz="1200" b="0" i="0" u="none" strike="noStrike" cap="none" normalizeH="0" baseline="0" dirty="0">
                <a:ln>
                  <a:noFill/>
                </a:ln>
                <a:solidFill>
                  <a:srgbClr val="A5C261"/>
                </a:solidFill>
                <a:effectLst/>
                <a:latin typeface="JetBrains Mono"/>
              </a:rPr>
              <a:t>= "text" </a:t>
            </a:r>
            <a:r>
              <a:rPr kumimoji="0" lang="en-US" altLang="en-US" sz="1200" b="0" i="0" u="none" strike="noStrike" cap="none" normalizeH="0" baseline="0" dirty="0">
                <a:ln>
                  <a:noFill/>
                </a:ln>
                <a:solidFill>
                  <a:srgbClr val="BABABA"/>
                </a:solidFill>
                <a:effectLst/>
                <a:latin typeface="JetBrains Mono"/>
              </a:rPr>
              <a:t>name </a:t>
            </a:r>
            <a:r>
              <a:rPr kumimoji="0" lang="en-US" altLang="en-US" sz="1200" b="0" i="0" u="none" strike="noStrike" cap="none" normalizeH="0" baseline="0" dirty="0">
                <a:ln>
                  <a:noFill/>
                </a:ln>
                <a:solidFill>
                  <a:srgbClr val="A5C261"/>
                </a:solidFill>
                <a:effectLst/>
                <a:latin typeface="JetBrains Mono"/>
              </a:rPr>
              <a:t>= "Chem" </a:t>
            </a:r>
            <a:r>
              <a:rPr kumimoji="0" lang="en-US" altLang="en-US" sz="1200" b="0" i="0" u="none" strike="noStrike" cap="none" normalizeH="0" baseline="0" dirty="0">
                <a:ln>
                  <a:noFill/>
                </a:ln>
                <a:solidFill>
                  <a:srgbClr val="E8BF6A"/>
                </a:solidFill>
                <a:effectLst/>
                <a:latin typeface="JetBrains Mono"/>
              </a:rPr>
              <a:t>/&gt;&lt;/p&gt;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&lt;p&gt;</a:t>
            </a:r>
            <a:r>
              <a:rPr kumimoji="0" lang="en-US" altLang="en-US" sz="1200" b="0" i="0" u="none" strike="noStrike" cap="none" normalizeH="0" baseline="0" dirty="0" err="1">
                <a:ln>
                  <a:noFill/>
                </a:ln>
                <a:solidFill>
                  <a:srgbClr val="A9B7C6"/>
                </a:solidFill>
                <a:effectLst/>
                <a:latin typeface="JetBrains Mono"/>
              </a:rPr>
              <a:t>Maths</a:t>
            </a: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&lt;input </a:t>
            </a:r>
            <a:r>
              <a:rPr kumimoji="0" lang="en-US" altLang="en-US" sz="1200" b="0" i="0" u="none" strike="noStrike" cap="none" normalizeH="0" baseline="0" dirty="0">
                <a:ln>
                  <a:noFill/>
                </a:ln>
                <a:solidFill>
                  <a:srgbClr val="BABABA"/>
                </a:solidFill>
                <a:effectLst/>
                <a:latin typeface="JetBrains Mono"/>
              </a:rPr>
              <a:t>type </a:t>
            </a:r>
            <a:r>
              <a:rPr kumimoji="0" lang="en-US" altLang="en-US" sz="1200" b="0" i="0" u="none" strike="noStrike" cap="none" normalizeH="0" baseline="0" dirty="0">
                <a:ln>
                  <a:noFill/>
                </a:ln>
                <a:solidFill>
                  <a:srgbClr val="A5C261"/>
                </a:solidFill>
                <a:effectLst/>
                <a:latin typeface="JetBrains Mono"/>
              </a:rPr>
              <a:t>="text" </a:t>
            </a:r>
            <a:r>
              <a:rPr kumimoji="0" lang="en-US" altLang="en-US" sz="1200" b="0" i="0" u="none" strike="noStrike" cap="none" normalizeH="0" baseline="0" dirty="0">
                <a:ln>
                  <a:noFill/>
                </a:ln>
                <a:solidFill>
                  <a:srgbClr val="BABABA"/>
                </a:solidFill>
                <a:effectLst/>
                <a:latin typeface="JetBrains Mono"/>
              </a:rPr>
              <a:t>name </a:t>
            </a:r>
            <a:r>
              <a:rPr kumimoji="0" lang="en-US" altLang="en-US" sz="1200" b="0" i="0" u="none" strike="noStrike" cap="none" normalizeH="0" baseline="0" dirty="0">
                <a:ln>
                  <a:noFill/>
                </a:ln>
                <a:solidFill>
                  <a:srgbClr val="A5C261"/>
                </a:solidFill>
                <a:effectLst/>
                <a:latin typeface="JetBrains Mono"/>
              </a:rPr>
              <a:t>= "Math" </a:t>
            </a:r>
            <a:r>
              <a:rPr kumimoji="0" lang="en-US" altLang="en-US" sz="1200" b="0" i="0" u="none" strike="noStrike" cap="none" normalizeH="0" baseline="0" dirty="0">
                <a:ln>
                  <a:noFill/>
                </a:ln>
                <a:solidFill>
                  <a:srgbClr val="E8BF6A"/>
                </a:solidFill>
                <a:effectLst/>
                <a:latin typeface="JetBrains Mono"/>
              </a:rPr>
              <a:t>/&gt;&lt;/p&gt;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&lt;p&gt;&lt;input </a:t>
            </a:r>
            <a:r>
              <a:rPr kumimoji="0" lang="en-US" altLang="en-US" sz="1200" b="0" i="0" u="none" strike="noStrike" cap="none" normalizeH="0" baseline="0" dirty="0">
                <a:ln>
                  <a:noFill/>
                </a:ln>
                <a:solidFill>
                  <a:srgbClr val="BABABA"/>
                </a:solidFill>
                <a:effectLst/>
                <a:latin typeface="JetBrains Mono"/>
              </a:rPr>
              <a:t>type </a:t>
            </a:r>
            <a:r>
              <a:rPr kumimoji="0" lang="en-US" altLang="en-US" sz="1200" b="0" i="0" u="none" strike="noStrike" cap="none" normalizeH="0" baseline="0" dirty="0">
                <a:ln>
                  <a:noFill/>
                </a:ln>
                <a:solidFill>
                  <a:srgbClr val="A5C261"/>
                </a:solidFill>
                <a:effectLst/>
                <a:latin typeface="JetBrains Mono"/>
              </a:rPr>
              <a:t>= "submit" </a:t>
            </a:r>
            <a:r>
              <a:rPr kumimoji="0" lang="en-US" altLang="en-US" sz="1200" b="0" i="0" u="none" strike="noStrike" cap="none" normalizeH="0" baseline="0" dirty="0">
                <a:ln>
                  <a:noFill/>
                </a:ln>
                <a:solidFill>
                  <a:srgbClr val="BABABA"/>
                </a:solidFill>
                <a:effectLst/>
                <a:latin typeface="JetBrains Mono"/>
              </a:rPr>
              <a:t>value </a:t>
            </a:r>
            <a:r>
              <a:rPr kumimoji="0" lang="en-US" altLang="en-US" sz="1200" b="0" i="0" u="none" strike="noStrike" cap="none" normalizeH="0" baseline="0" dirty="0">
                <a:ln>
                  <a:noFill/>
                </a:ln>
                <a:solidFill>
                  <a:srgbClr val="A5C261"/>
                </a:solidFill>
                <a:effectLst/>
                <a:latin typeface="JetBrains Mono"/>
              </a:rPr>
              <a:t>= "submit"</a:t>
            </a:r>
            <a:r>
              <a:rPr kumimoji="0" lang="en-US" altLang="en-US" sz="1200" b="0" i="0" u="none" strike="noStrike" cap="none" normalizeH="0" baseline="0" dirty="0">
                <a:ln>
                  <a:noFill/>
                </a:ln>
                <a:solidFill>
                  <a:srgbClr val="E8BF6A"/>
                </a:solidFill>
                <a:effectLst/>
                <a:latin typeface="JetBrains Mono"/>
              </a:rPr>
              <a:t>/&gt;&lt;/p&gt;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&lt;/form&gt;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&lt;/body&gt;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&lt;/html&gt;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6985821" y="2704702"/>
            <a:ext cx="5206179" cy="418576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8BF6A"/>
                </a:solidFill>
                <a:effectLst/>
                <a:latin typeface="JetBrains Mono"/>
              </a:rPr>
              <a:t>&lt;!DOCTYPE </a:t>
            </a:r>
            <a:r>
              <a:rPr kumimoji="0" lang="en-US" altLang="en-US" sz="1400" b="0" i="0" u="none" strike="noStrike" cap="none" normalizeH="0" baseline="0" dirty="0">
                <a:ln>
                  <a:noFill/>
                </a:ln>
                <a:solidFill>
                  <a:srgbClr val="BABABA"/>
                </a:solidFill>
                <a:effectLst/>
                <a:latin typeface="JetBrains Mono"/>
              </a:rPr>
              <a:t>html</a:t>
            </a:r>
            <a:r>
              <a:rPr kumimoji="0" lang="en-US" altLang="en-US" sz="1400" b="0" i="0" u="none" strike="noStrike" cap="none" normalizeH="0" baseline="0" dirty="0">
                <a:ln>
                  <a:noFill/>
                </a:ln>
                <a:solidFill>
                  <a:srgbClr val="E8BF6A"/>
                </a:solidFill>
                <a:effectLst/>
                <a:latin typeface="JetBrains Mono"/>
              </a:rPr>
              <a:t>&gt;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&lt;html </a:t>
            </a:r>
            <a:r>
              <a:rPr kumimoji="0" lang="en-US" altLang="en-US" sz="1400" b="0" i="0" u="none" strike="noStrike" cap="none" normalizeH="0" baseline="0" dirty="0" err="1">
                <a:ln>
                  <a:noFill/>
                </a:ln>
                <a:solidFill>
                  <a:srgbClr val="BABABA"/>
                </a:solidFill>
                <a:effectLst/>
                <a:latin typeface="JetBrains Mono"/>
              </a:rPr>
              <a:t>lang</a:t>
            </a:r>
            <a:r>
              <a:rPr kumimoji="0" lang="en-US" altLang="en-US" sz="1400" b="0" i="0" u="none" strike="noStrike" cap="none" normalizeH="0" baseline="0" dirty="0">
                <a:ln>
                  <a:noFill/>
                </a:ln>
                <a:solidFill>
                  <a:srgbClr val="A5C261"/>
                </a:solidFill>
                <a:effectLst/>
                <a:latin typeface="JetBrains Mono"/>
              </a:rPr>
              <a:t>="</a:t>
            </a:r>
            <a:r>
              <a:rPr kumimoji="0" lang="en-US" altLang="en-US" sz="1400" b="0" i="0" u="none" strike="noStrike" cap="none" normalizeH="0" baseline="0" dirty="0" err="1">
                <a:ln>
                  <a:noFill/>
                </a:ln>
                <a:solidFill>
                  <a:srgbClr val="A5C261"/>
                </a:solidFill>
                <a:effectLst/>
                <a:latin typeface="JetBrains Mono"/>
              </a:rPr>
              <a:t>en</a:t>
            </a:r>
            <a:r>
              <a:rPr kumimoji="0" lang="en-US" altLang="en-US" sz="1400" b="0" i="0" u="none" strike="noStrike" cap="none" normalizeH="0" baseline="0" dirty="0">
                <a:ln>
                  <a:noFill/>
                </a:ln>
                <a:solidFill>
                  <a:srgbClr val="A5C261"/>
                </a:solidFill>
                <a:effectLst/>
                <a:latin typeface="JetBrains Mono"/>
              </a:rPr>
              <a:t>"</a:t>
            </a:r>
            <a:r>
              <a:rPr kumimoji="0" lang="en-US" altLang="en-US" sz="1400" b="0" i="0" u="none" strike="noStrike" cap="none" normalizeH="0" baseline="0" dirty="0">
                <a:ln>
                  <a:noFill/>
                </a:ln>
                <a:solidFill>
                  <a:srgbClr val="E8BF6A"/>
                </a:solidFill>
                <a:effectLst/>
                <a:latin typeface="JetBrains Mono"/>
              </a:rPr>
              <a:t>&gt;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&lt;head&gt;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&lt;meta </a:t>
            </a:r>
            <a:r>
              <a:rPr kumimoji="0" lang="en-US" altLang="en-US" sz="1400" b="0" i="0" u="none" strike="noStrike" cap="none" normalizeH="0" baseline="0" dirty="0">
                <a:ln>
                  <a:noFill/>
                </a:ln>
                <a:solidFill>
                  <a:srgbClr val="BABABA"/>
                </a:solidFill>
                <a:effectLst/>
                <a:latin typeface="JetBrains Mono"/>
              </a:rPr>
              <a:t>charset</a:t>
            </a:r>
            <a:r>
              <a:rPr kumimoji="0" lang="en-US" altLang="en-US" sz="1400" b="0" i="0" u="none" strike="noStrike" cap="none" normalizeH="0" baseline="0" dirty="0">
                <a:ln>
                  <a:noFill/>
                </a:ln>
                <a:solidFill>
                  <a:srgbClr val="A5C261"/>
                </a:solidFill>
                <a:effectLst/>
                <a:latin typeface="JetBrains Mono"/>
              </a:rPr>
              <a:t>="UTF-8"</a:t>
            </a:r>
            <a:r>
              <a:rPr kumimoji="0" lang="en-US" altLang="en-US" sz="1400" b="0" i="0" u="none" strike="noStrike" cap="none" normalizeH="0" baseline="0" dirty="0">
                <a:ln>
                  <a:noFill/>
                </a:ln>
                <a:solidFill>
                  <a:srgbClr val="E8BF6A"/>
                </a:solidFill>
                <a:effectLst/>
                <a:latin typeface="JetBrains Mono"/>
              </a:rPr>
              <a:t>&gt;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&lt;title&gt;</a:t>
            </a:r>
            <a:r>
              <a:rPr kumimoji="0" lang="en-US" altLang="en-US" sz="1400" b="0" i="0" u="none" strike="noStrike" cap="none" normalizeH="0" baseline="0" dirty="0">
                <a:ln>
                  <a:noFill/>
                </a:ln>
                <a:solidFill>
                  <a:srgbClr val="A9B7C6"/>
                </a:solidFill>
                <a:effectLst/>
                <a:latin typeface="JetBrains Mono"/>
              </a:rPr>
              <a:t>Title</a:t>
            </a:r>
            <a:r>
              <a:rPr kumimoji="0" lang="en-US" altLang="en-US" sz="1400" b="0" i="0" u="none" strike="noStrike" cap="none" normalizeH="0" baseline="0" dirty="0">
                <a:ln>
                  <a:noFill/>
                </a:ln>
                <a:solidFill>
                  <a:srgbClr val="E8BF6A"/>
                </a:solidFill>
                <a:effectLst/>
                <a:latin typeface="JetBrains Mono"/>
              </a:rPr>
              <a:t>&lt;/title&gt;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&lt;/head&gt;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&lt;body&gt;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&lt;table </a:t>
            </a:r>
            <a:r>
              <a:rPr kumimoji="0" lang="en-US" altLang="en-US" sz="1400" b="0" i="0" u="none" strike="noStrike" cap="none" normalizeH="0" baseline="0" dirty="0">
                <a:ln>
                  <a:noFill/>
                </a:ln>
                <a:solidFill>
                  <a:srgbClr val="BABABA"/>
                </a:solidFill>
                <a:effectLst/>
                <a:latin typeface="JetBrains Mono"/>
              </a:rPr>
              <a:t>border </a:t>
            </a:r>
            <a:r>
              <a:rPr kumimoji="0" lang="en-US" altLang="en-US" sz="1400" b="0" i="0" u="none" strike="noStrike" cap="none" normalizeH="0" baseline="0" dirty="0">
                <a:ln>
                  <a:noFill/>
                </a:ln>
                <a:solidFill>
                  <a:srgbClr val="A5C261"/>
                </a:solidFill>
                <a:effectLst/>
                <a:latin typeface="JetBrains Mono"/>
              </a:rPr>
              <a:t>= 1</a:t>
            </a:r>
            <a:r>
              <a:rPr kumimoji="0" lang="en-US" altLang="en-US" sz="1400" b="0" i="0" u="none" strike="noStrike" cap="none" normalizeH="0" baseline="0" dirty="0">
                <a:ln>
                  <a:noFill/>
                </a:ln>
                <a:solidFill>
                  <a:srgbClr val="E8BF6A"/>
                </a:solidFill>
                <a:effectLst/>
                <a:latin typeface="JetBrains Mono"/>
              </a:rPr>
              <a:t>&gt;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a:t>
            </a:r>
            <a:r>
              <a:rPr kumimoji="0" lang="en-US" altLang="en-US" sz="1400" b="0" i="0" u="none" strike="noStrike" cap="none" normalizeH="0" baseline="0" dirty="0">
                <a:ln>
                  <a:noFill/>
                </a:ln>
                <a:solidFill>
                  <a:srgbClr val="A9B7C6"/>
                </a:solidFill>
                <a:effectLst/>
                <a:latin typeface="JetBrains Mono"/>
              </a:rPr>
              <a:t>{% for key, value in </a:t>
            </a:r>
            <a:r>
              <a:rPr kumimoji="0" lang="en-US" altLang="en-US" sz="1400" b="0" i="0" u="none" strike="noStrike" cap="none" normalizeH="0" baseline="0" dirty="0" err="1">
                <a:ln>
                  <a:noFill/>
                </a:ln>
                <a:solidFill>
                  <a:srgbClr val="A9B7C6"/>
                </a:solidFill>
                <a:effectLst/>
                <a:latin typeface="JetBrains Mono"/>
              </a:rPr>
              <a:t>result.items</a:t>
            </a:r>
            <a:r>
              <a:rPr kumimoji="0" lang="en-US" altLang="en-US" sz="1400" b="0" i="0" u="none" strike="noStrike" cap="none" normalizeH="0" baseline="0" dirty="0">
                <a:ln>
                  <a:noFill/>
                </a:ln>
                <a:solidFill>
                  <a:srgbClr val="A9B7C6"/>
                </a:solidFill>
                <a:effectLst/>
                <a:latin typeface="JetBrains Mono"/>
              </a:rPr>
              <a:t>() %}</a:t>
            </a:r>
            <a:br>
              <a:rPr kumimoji="0" lang="en-US" altLang="en-US" sz="1400" b="0" i="0" u="none" strike="noStrike" cap="none" normalizeH="0" baseline="0" dirty="0">
                <a:ln>
                  <a:noFill/>
                </a:ln>
                <a:solidFill>
                  <a:srgbClr val="A9B7C6"/>
                </a:solidFill>
                <a:effectLst/>
                <a:latin typeface="JetBrains Mono"/>
              </a:rPr>
            </a:b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a:ln>
                  <a:noFill/>
                </a:ln>
                <a:solidFill>
                  <a:srgbClr val="E8BF6A"/>
                </a:solidFill>
                <a:effectLst/>
                <a:latin typeface="JetBrains Mono"/>
              </a:rPr>
              <a:t>&lt;</a:t>
            </a:r>
            <a:r>
              <a:rPr kumimoji="0" lang="en-US" altLang="en-US" sz="1400" b="0" i="0" u="none" strike="noStrike" cap="none" normalizeH="0" baseline="0" dirty="0" err="1">
                <a:ln>
                  <a:noFill/>
                </a:ln>
                <a:solidFill>
                  <a:srgbClr val="E8BF6A"/>
                </a:solidFill>
                <a:effectLst/>
                <a:latin typeface="JetBrains Mono"/>
              </a:rPr>
              <a:t>tr</a:t>
            </a:r>
            <a:r>
              <a:rPr kumimoji="0" lang="en-US" altLang="en-US" sz="1400" b="0" i="0" u="none" strike="noStrike" cap="none" normalizeH="0" baseline="0" dirty="0">
                <a:ln>
                  <a:noFill/>
                </a:ln>
                <a:solidFill>
                  <a:srgbClr val="E8BF6A"/>
                </a:solidFill>
                <a:effectLst/>
                <a:latin typeface="JetBrains Mono"/>
              </a:rPr>
              <a:t>&gt;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&lt;</a:t>
            </a:r>
            <a:r>
              <a:rPr kumimoji="0" lang="en-US" altLang="en-US" sz="1400" b="0" i="0" u="none" strike="noStrike" cap="none" normalizeH="0" baseline="0" dirty="0" err="1">
                <a:ln>
                  <a:noFill/>
                </a:ln>
                <a:solidFill>
                  <a:srgbClr val="E8BF6A"/>
                </a:solidFill>
                <a:effectLst/>
                <a:latin typeface="JetBrains Mono"/>
              </a:rPr>
              <a:t>th</a:t>
            </a:r>
            <a:r>
              <a:rPr kumimoji="0" lang="en-US" altLang="en-US" sz="1400" b="0" i="0" u="none" strike="noStrike" cap="none" normalizeH="0" baseline="0" dirty="0">
                <a:ln>
                  <a:noFill/>
                </a:ln>
                <a:solidFill>
                  <a:srgbClr val="E8BF6A"/>
                </a:solidFill>
                <a:effectLst/>
                <a:latin typeface="JetBrains Mono"/>
              </a:rPr>
              <a:t>&gt; </a:t>
            </a:r>
            <a:r>
              <a:rPr kumimoji="0" lang="en-US" altLang="en-US" sz="1400" b="0" i="0" u="none" strike="noStrike" cap="none" normalizeH="0" baseline="0" dirty="0">
                <a:ln>
                  <a:noFill/>
                </a:ln>
                <a:solidFill>
                  <a:srgbClr val="A9B7C6"/>
                </a:solidFill>
                <a:effectLst/>
                <a:latin typeface="JetBrains Mono"/>
              </a:rPr>
              <a:t>{{ key }} </a:t>
            </a:r>
            <a:r>
              <a:rPr kumimoji="0" lang="en-US" altLang="en-US" sz="1400" b="0" i="0" u="none" strike="noStrike" cap="none" normalizeH="0" baseline="0" dirty="0">
                <a:ln>
                  <a:noFill/>
                </a:ln>
                <a:solidFill>
                  <a:srgbClr val="E8BF6A"/>
                </a:solidFill>
                <a:effectLst/>
                <a:latin typeface="JetBrains Mono"/>
              </a:rPr>
              <a:t>&lt;/</a:t>
            </a:r>
            <a:r>
              <a:rPr kumimoji="0" lang="en-US" altLang="en-US" sz="1400" b="0" i="0" u="none" strike="noStrike" cap="none" normalizeH="0" baseline="0" dirty="0" err="1">
                <a:ln>
                  <a:noFill/>
                </a:ln>
                <a:solidFill>
                  <a:srgbClr val="E8BF6A"/>
                </a:solidFill>
                <a:effectLst/>
                <a:latin typeface="JetBrains Mono"/>
              </a:rPr>
              <a:t>th</a:t>
            </a:r>
            <a:r>
              <a:rPr kumimoji="0" lang="en-US" altLang="en-US" sz="1400" b="0" i="0" u="none" strike="noStrike" cap="none" normalizeH="0" baseline="0" dirty="0">
                <a:ln>
                  <a:noFill/>
                </a:ln>
                <a:solidFill>
                  <a:srgbClr val="E8BF6A"/>
                </a:solidFill>
                <a:effectLst/>
                <a:latin typeface="JetBrains Mono"/>
              </a:rPr>
              <a:t>&gt;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&lt;td&gt; </a:t>
            </a:r>
            <a:r>
              <a:rPr kumimoji="0" lang="en-US" altLang="en-US" sz="1400" b="0" i="0" u="none" strike="noStrike" cap="none" normalizeH="0" baseline="0" dirty="0">
                <a:ln>
                  <a:noFill/>
                </a:ln>
                <a:solidFill>
                  <a:srgbClr val="A9B7C6"/>
                </a:solidFill>
                <a:effectLst/>
                <a:latin typeface="JetBrains Mono"/>
              </a:rPr>
              <a:t>{{ value }} </a:t>
            </a:r>
            <a:r>
              <a:rPr kumimoji="0" lang="en-US" altLang="en-US" sz="1400" b="0" i="0" u="none" strike="noStrike" cap="none" normalizeH="0" baseline="0" dirty="0">
                <a:ln>
                  <a:noFill/>
                </a:ln>
                <a:solidFill>
                  <a:srgbClr val="E8BF6A"/>
                </a:solidFill>
                <a:effectLst/>
                <a:latin typeface="JetBrains Mono"/>
              </a:rPr>
              <a:t>&lt;/td&gt;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&lt;/</a:t>
            </a:r>
            <a:r>
              <a:rPr kumimoji="0" lang="en-US" altLang="en-US" sz="1400" b="0" i="0" u="none" strike="noStrike" cap="none" normalizeH="0" baseline="0" dirty="0" err="1">
                <a:ln>
                  <a:noFill/>
                </a:ln>
                <a:solidFill>
                  <a:srgbClr val="E8BF6A"/>
                </a:solidFill>
                <a:effectLst/>
                <a:latin typeface="JetBrains Mono"/>
              </a:rPr>
              <a:t>tr</a:t>
            </a:r>
            <a:r>
              <a:rPr kumimoji="0" lang="en-US" altLang="en-US" sz="1400" b="0" i="0" u="none" strike="noStrike" cap="none" normalizeH="0" baseline="0" dirty="0">
                <a:ln>
                  <a:noFill/>
                </a:ln>
                <a:solidFill>
                  <a:srgbClr val="E8BF6A"/>
                </a:solidFill>
                <a:effectLst/>
                <a:latin typeface="JetBrains Mono"/>
              </a:rPr>
              <a:t>&gt;</a:t>
            </a:r>
            <a:br>
              <a:rPr kumimoji="0" lang="en-US" altLang="en-US" sz="1400" b="0" i="0" u="none" strike="noStrike" cap="none" normalizeH="0" baseline="0" dirty="0">
                <a:ln>
                  <a:noFill/>
                </a:ln>
                <a:solidFill>
                  <a:srgbClr val="E8BF6A"/>
                </a:solidFill>
                <a:effectLst/>
                <a:latin typeface="JetBrains Mono"/>
              </a:rPr>
            </a:b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a:t>
            </a: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endfor</a:t>
            </a:r>
            <a:r>
              <a:rPr kumimoji="0" lang="en-US" altLang="en-US" sz="1400" b="0" i="0" u="none" strike="noStrike" cap="none" normalizeH="0" baseline="0" dirty="0">
                <a:ln>
                  <a:noFill/>
                </a:ln>
                <a:solidFill>
                  <a:srgbClr val="A9B7C6"/>
                </a:solidFill>
                <a:effectLst/>
                <a:latin typeface="JetBrains Mono"/>
              </a:rPr>
              <a:t> %}</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a:ln>
                  <a:noFill/>
                </a:ln>
                <a:solidFill>
                  <a:srgbClr val="E8BF6A"/>
                </a:solidFill>
                <a:effectLst/>
                <a:latin typeface="JetBrains Mono"/>
              </a:rPr>
              <a:t>&lt;/table&gt;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&lt;/body&gt;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&lt;/html&gt;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83458" y="3566476"/>
            <a:ext cx="4778478" cy="332398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C7832"/>
                </a:solidFill>
                <a:effectLst/>
                <a:latin typeface="JetBrains Mono"/>
              </a:rPr>
              <a:t>from </a:t>
            </a:r>
            <a:r>
              <a:rPr kumimoji="0" lang="en-US" altLang="en-US" sz="1400" b="0" i="0" u="none" strike="noStrike" cap="none" normalizeH="0" baseline="0" dirty="0">
                <a:ln>
                  <a:noFill/>
                </a:ln>
                <a:solidFill>
                  <a:srgbClr val="A9B7C6"/>
                </a:solidFill>
                <a:effectLst/>
                <a:latin typeface="JetBrains Mono"/>
              </a:rPr>
              <a:t>flask </a:t>
            </a:r>
            <a:r>
              <a:rPr kumimoji="0" lang="en-US" altLang="en-US" sz="1400" b="0" i="0" u="none" strike="noStrike" cap="none" normalizeH="0" baseline="0" dirty="0">
                <a:ln>
                  <a:noFill/>
                </a:ln>
                <a:solidFill>
                  <a:srgbClr val="CC7832"/>
                </a:solidFill>
                <a:effectLst/>
                <a:latin typeface="JetBrains Mono"/>
              </a:rPr>
              <a:t>import </a:t>
            </a:r>
            <a:r>
              <a:rPr kumimoji="0" lang="en-US" altLang="en-US" sz="1400" b="0" i="0" u="none" strike="noStrike" cap="none" normalizeH="0" baseline="0" dirty="0">
                <a:ln>
                  <a:noFill/>
                </a:ln>
                <a:solidFill>
                  <a:srgbClr val="A9B7C6"/>
                </a:solidFill>
                <a:effectLst/>
                <a:latin typeface="JetBrains Mono"/>
              </a:rPr>
              <a:t>Flask</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render_template</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A9B7C6"/>
                </a:solidFill>
                <a:effectLst/>
                <a:latin typeface="JetBrains Mono"/>
              </a:rPr>
              <a:t>request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app = Flask(__name__)</a:t>
            </a:r>
            <a:br>
              <a:rPr kumimoji="0" lang="en-US" altLang="en-US" sz="1400" b="0" i="0" u="none" strike="noStrike" cap="none" normalizeH="0" baseline="0" dirty="0">
                <a:ln>
                  <a:noFill/>
                </a:ln>
                <a:solidFill>
                  <a:srgbClr val="A9B7C6"/>
                </a:solidFill>
                <a:effectLst/>
                <a:latin typeface="JetBrains Mono"/>
              </a:rPr>
            </a:b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BBB529"/>
                </a:solidFill>
                <a:effectLst/>
                <a:latin typeface="JetBrains Mono"/>
              </a:rPr>
              <a:t>@</a:t>
            </a:r>
            <a:r>
              <a:rPr kumimoji="0" lang="en-US" altLang="en-US" sz="1400" b="0" i="0" u="none" strike="noStrike" cap="none" normalizeH="0" baseline="0" dirty="0" err="1">
                <a:ln>
                  <a:noFill/>
                </a:ln>
                <a:solidFill>
                  <a:srgbClr val="BBB529"/>
                </a:solidFill>
                <a:effectLst/>
                <a:latin typeface="JetBrains Mono"/>
              </a:rPr>
              <a:t>app.route</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err="1">
                <a:ln>
                  <a:noFill/>
                </a:ln>
                <a:solidFill>
                  <a:srgbClr val="CC7832"/>
                </a:solidFill>
                <a:effectLst/>
                <a:latin typeface="JetBrains Mono"/>
              </a:rPr>
              <a:t>def</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FFC66D"/>
                </a:solidFill>
                <a:effectLst/>
                <a:latin typeface="JetBrains Mono"/>
              </a:rPr>
              <a:t>student</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a:ln>
                  <a:noFill/>
                </a:ln>
                <a:solidFill>
                  <a:srgbClr val="CC7832"/>
                </a:solidFill>
                <a:effectLst/>
                <a:latin typeface="JetBrains Mono"/>
              </a:rPr>
              <a:t>return </a:t>
            </a:r>
            <a:r>
              <a:rPr kumimoji="0" lang="en-US" altLang="en-US" sz="1400" b="0" i="0" u="none" strike="noStrike" cap="none" normalizeH="0" baseline="0" dirty="0" err="1">
                <a:ln>
                  <a:noFill/>
                </a:ln>
                <a:solidFill>
                  <a:srgbClr val="A9B7C6"/>
                </a:solidFill>
                <a:effectLst/>
                <a:latin typeface="JetBrains Mono"/>
              </a:rPr>
              <a:t>render_template</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'student.html'</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BBB529"/>
                </a:solidFill>
                <a:effectLst/>
                <a:latin typeface="JetBrains Mono"/>
              </a:rPr>
              <a:t>@</a:t>
            </a:r>
            <a:r>
              <a:rPr kumimoji="0" lang="en-US" altLang="en-US" sz="1400" b="0" i="0" u="none" strike="noStrike" cap="none" normalizeH="0" baseline="0" dirty="0" err="1">
                <a:ln>
                  <a:noFill/>
                </a:ln>
                <a:solidFill>
                  <a:srgbClr val="BBB529"/>
                </a:solidFill>
                <a:effectLst/>
                <a:latin typeface="JetBrains Mono"/>
              </a:rPr>
              <a:t>app.route</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'/result'</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AA4926"/>
                </a:solidFill>
                <a:effectLst/>
                <a:latin typeface="JetBrains Mono"/>
              </a:rPr>
              <a:t>methods</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'POST'</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6A8759"/>
                </a:solidFill>
                <a:effectLst/>
                <a:latin typeface="JetBrains Mono"/>
              </a:rPr>
              <a:t>'GET'</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err="1">
                <a:ln>
                  <a:noFill/>
                </a:ln>
                <a:solidFill>
                  <a:srgbClr val="CC7832"/>
                </a:solidFill>
                <a:effectLst/>
                <a:latin typeface="JetBrains Mono"/>
              </a:rPr>
              <a:t>def</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FFC66D"/>
                </a:solidFill>
                <a:effectLst/>
                <a:latin typeface="JetBrains Mono"/>
              </a:rPr>
              <a:t>result</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a:ln>
                  <a:noFill/>
                </a:ln>
                <a:solidFill>
                  <a:srgbClr val="CC7832"/>
                </a:solidFill>
                <a:effectLst/>
                <a:latin typeface="JetBrains Mono"/>
              </a:rPr>
              <a:t>if </a:t>
            </a:r>
            <a:r>
              <a:rPr kumimoji="0" lang="en-US" altLang="en-US" sz="1400" b="0" i="0" u="none" strike="noStrike" cap="none" normalizeH="0" baseline="0" dirty="0" err="1">
                <a:ln>
                  <a:noFill/>
                </a:ln>
                <a:solidFill>
                  <a:srgbClr val="A9B7C6"/>
                </a:solidFill>
                <a:effectLst/>
                <a:latin typeface="JetBrains Mono"/>
              </a:rPr>
              <a:t>request.method</a:t>
            </a:r>
            <a:r>
              <a:rPr kumimoji="0" lang="en-US" altLang="en-US" sz="1400" b="0" i="0" u="none" strike="noStrike" cap="none" normalizeH="0" baseline="0" dirty="0">
                <a:ln>
                  <a:noFill/>
                </a:ln>
                <a:solidFill>
                  <a:srgbClr val="A9B7C6"/>
                </a:solidFill>
                <a:effectLst/>
                <a:latin typeface="JetBrains Mono"/>
              </a:rPr>
              <a:t> == </a:t>
            </a:r>
            <a:r>
              <a:rPr kumimoji="0" lang="en-US" altLang="en-US" sz="1400" b="0" i="0" u="none" strike="noStrike" cap="none" normalizeH="0" baseline="0" dirty="0">
                <a:ln>
                  <a:noFill/>
                </a:ln>
                <a:solidFill>
                  <a:srgbClr val="6A8759"/>
                </a:solidFill>
                <a:effectLst/>
                <a:latin typeface="JetBrains Mono"/>
              </a:rPr>
              <a:t>'POST'</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result = </a:t>
            </a:r>
            <a:r>
              <a:rPr kumimoji="0" lang="en-US" altLang="en-US" sz="1400" b="0" i="0" u="none" strike="noStrike" cap="none" normalizeH="0" baseline="0" dirty="0" err="1">
                <a:ln>
                  <a:noFill/>
                </a:ln>
                <a:solidFill>
                  <a:srgbClr val="A9B7C6"/>
                </a:solidFill>
                <a:effectLst/>
                <a:latin typeface="JetBrains Mono"/>
              </a:rPr>
              <a:t>request.form</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a:ln>
                  <a:noFill/>
                </a:ln>
                <a:solidFill>
                  <a:srgbClr val="CC7832"/>
                </a:solidFill>
                <a:effectLst/>
                <a:latin typeface="JetBrains Mono"/>
              </a:rPr>
              <a:t>return </a:t>
            </a:r>
            <a:r>
              <a:rPr kumimoji="0" lang="en-US" altLang="en-US" sz="1400" b="0" i="0" u="none" strike="noStrike" cap="none" normalizeH="0" baseline="0" dirty="0" err="1">
                <a:ln>
                  <a:noFill/>
                </a:ln>
                <a:solidFill>
                  <a:srgbClr val="A9B7C6"/>
                </a:solidFill>
                <a:effectLst/>
                <a:latin typeface="JetBrains Mono"/>
              </a:rPr>
              <a:t>render_template</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"result.html"</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AA4926"/>
                </a:solidFill>
                <a:effectLst/>
                <a:latin typeface="JetBrains Mono"/>
              </a:rPr>
              <a:t>result</a:t>
            </a:r>
            <a:r>
              <a:rPr kumimoji="0" lang="en-US" altLang="en-US" sz="1400" b="0" i="0" u="none" strike="noStrike" cap="none" normalizeH="0" baseline="0" dirty="0">
                <a:ln>
                  <a:noFill/>
                </a:ln>
                <a:solidFill>
                  <a:srgbClr val="A9B7C6"/>
                </a:solidFill>
                <a:effectLst/>
                <a:latin typeface="JetBrains Mono"/>
              </a:rPr>
              <a:t>=result)</a:t>
            </a:r>
            <a:br>
              <a:rPr kumimoji="0" lang="en-US" altLang="en-US" sz="1400" b="0" i="0" u="none" strike="noStrike" cap="none" normalizeH="0" baseline="0" dirty="0">
                <a:ln>
                  <a:noFill/>
                </a:ln>
                <a:solidFill>
                  <a:srgbClr val="A9B7C6"/>
                </a:solidFill>
                <a:effectLst/>
                <a:latin typeface="JetBrains Mono"/>
              </a:rPr>
            </a:b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CC7832"/>
                </a:solidFill>
                <a:effectLst/>
                <a:latin typeface="JetBrains Mono"/>
              </a:rPr>
              <a:t>if </a:t>
            </a:r>
            <a:r>
              <a:rPr kumimoji="0" lang="en-US" altLang="en-US" sz="1400" b="0" i="0" u="none" strike="noStrike" cap="none" normalizeH="0" baseline="0" dirty="0">
                <a:ln>
                  <a:noFill/>
                </a:ln>
                <a:solidFill>
                  <a:srgbClr val="A9B7C6"/>
                </a:solidFill>
                <a:effectLst/>
                <a:latin typeface="JetBrains Mono"/>
              </a:rPr>
              <a:t>__name__ == </a:t>
            </a:r>
            <a:r>
              <a:rPr kumimoji="0" lang="en-US" altLang="en-US" sz="1400" b="0" i="0" u="none" strike="noStrike" cap="none" normalizeH="0" baseline="0" dirty="0">
                <a:ln>
                  <a:noFill/>
                </a:ln>
                <a:solidFill>
                  <a:srgbClr val="6A8759"/>
                </a:solidFill>
                <a:effectLst/>
                <a:latin typeface="JetBrains Mono"/>
              </a:rPr>
              <a:t>'__main__'</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app.run</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AA4926"/>
                </a:solidFill>
                <a:effectLst/>
                <a:latin typeface="JetBrains Mono"/>
              </a:rPr>
              <a:t>debug</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True</a:t>
            </a:r>
            <a:r>
              <a:rPr kumimoji="0" lang="en-US" altLang="en-US" sz="1400" b="0" i="0" u="none" strike="noStrike" cap="none" normalizeH="0" baseline="0" dirty="0">
                <a:ln>
                  <a:noFill/>
                </a:ln>
                <a:solidFill>
                  <a:srgbClr val="A9B7C6"/>
                </a:solidFill>
                <a:effectLst/>
                <a:latin typeface="JetBrains Mono"/>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Down Arrow 6"/>
          <p:cNvSpPr/>
          <p:nvPr/>
        </p:nvSpPr>
        <p:spPr>
          <a:xfrm>
            <a:off x="2079523" y="3046988"/>
            <a:ext cx="862780" cy="519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5292214" y="4630993"/>
            <a:ext cx="1563329"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22A593-E2D3-0B05-B5F5-9C1300776FDF}"/>
              </a:ext>
            </a:extLst>
          </p:cNvPr>
          <p:cNvSpPr txBox="1"/>
          <p:nvPr/>
        </p:nvSpPr>
        <p:spPr>
          <a:xfrm>
            <a:off x="6855543" y="535578"/>
            <a:ext cx="2351926" cy="584775"/>
          </a:xfrm>
          <a:prstGeom prst="rect">
            <a:avLst/>
          </a:prstGeom>
          <a:noFill/>
        </p:spPr>
        <p:txBody>
          <a:bodyPr wrap="none" rtlCol="0">
            <a:spAutoFit/>
          </a:bodyPr>
          <a:lstStyle/>
          <a:p>
            <a:r>
              <a:rPr lang="en-US" sz="3200" b="1" dirty="0">
                <a:solidFill>
                  <a:srgbClr val="0000CC"/>
                </a:solidFill>
              </a:rPr>
              <a:t>Examples (2)</a:t>
            </a:r>
          </a:p>
        </p:txBody>
      </p:sp>
    </p:spTree>
    <p:extLst>
      <p:ext uri="{BB962C8B-B14F-4D97-AF65-F5344CB8AC3E}">
        <p14:creationId xmlns:p14="http://schemas.microsoft.com/office/powerpoint/2010/main" val="2284495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1A7E3-C452-FDD0-EAA7-7783A6518E7B}"/>
              </a:ext>
            </a:extLst>
          </p:cNvPr>
          <p:cNvSpPr>
            <a:spLocks noGrp="1"/>
          </p:cNvSpPr>
          <p:nvPr>
            <p:ph type="title"/>
          </p:nvPr>
        </p:nvSpPr>
        <p:spPr/>
        <p:txBody>
          <a:bodyPr/>
          <a:lstStyle/>
          <a:p>
            <a:r>
              <a:rPr lang="en-US" b="1" dirty="0"/>
              <a:t>Output </a:t>
            </a:r>
          </a:p>
        </p:txBody>
      </p:sp>
      <p:pic>
        <p:nvPicPr>
          <p:cNvPr id="5" name="Content Placeholder 4">
            <a:extLst>
              <a:ext uri="{FF2B5EF4-FFF2-40B4-BE49-F238E27FC236}">
                <a16:creationId xmlns:a16="http://schemas.microsoft.com/office/drawing/2014/main" id="{EDD4CA74-57E9-7986-F83D-A194B9DEAE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950" y="1442536"/>
            <a:ext cx="10767060" cy="5269514"/>
          </a:xfrm>
        </p:spPr>
      </p:pic>
    </p:spTree>
    <p:extLst>
      <p:ext uri="{BB962C8B-B14F-4D97-AF65-F5344CB8AC3E}">
        <p14:creationId xmlns:p14="http://schemas.microsoft.com/office/powerpoint/2010/main" val="2723264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5DEA4-7075-41A6-82DF-3507114506CF}"/>
              </a:ext>
            </a:extLst>
          </p:cNvPr>
          <p:cNvSpPr>
            <a:spLocks noGrp="1"/>
          </p:cNvSpPr>
          <p:nvPr>
            <p:ph type="title"/>
          </p:nvPr>
        </p:nvSpPr>
        <p:spPr/>
        <p:txBody>
          <a:bodyPr>
            <a:normAutofit/>
          </a:bodyPr>
          <a:lstStyle/>
          <a:p>
            <a:r>
              <a:rPr lang="en-IN" sz="5400" b="1" dirty="0">
                <a:solidFill>
                  <a:srgbClr val="0000CC"/>
                </a:solidFill>
              </a:rPr>
              <a:t>Flask File Uploading</a:t>
            </a:r>
          </a:p>
        </p:txBody>
      </p:sp>
      <p:graphicFrame>
        <p:nvGraphicFramePr>
          <p:cNvPr id="4" name="Content Placeholder 3">
            <a:extLst>
              <a:ext uri="{FF2B5EF4-FFF2-40B4-BE49-F238E27FC236}">
                <a16:creationId xmlns:a16="http://schemas.microsoft.com/office/drawing/2014/main" id="{C3A6362D-9B77-4371-8CF8-DC0DEE78B2C1}"/>
              </a:ext>
            </a:extLst>
          </p:cNvPr>
          <p:cNvGraphicFramePr>
            <a:graphicFrameLocks noGrp="1"/>
          </p:cNvGraphicFramePr>
          <p:nvPr>
            <p:ph idx="1"/>
            <p:extLst>
              <p:ext uri="{D42A27DB-BD31-4B8C-83A1-F6EECF244321}">
                <p14:modId xmlns:p14="http://schemas.microsoft.com/office/powerpoint/2010/main" val="475812845"/>
              </p:ext>
            </p:extLst>
          </p:nvPr>
        </p:nvGraphicFramePr>
        <p:xfrm>
          <a:off x="838200" y="1690688"/>
          <a:ext cx="10295709" cy="3931920"/>
        </p:xfrm>
        <a:graphic>
          <a:graphicData uri="http://schemas.openxmlformats.org/drawingml/2006/table">
            <a:tbl>
              <a:tblPr/>
              <a:tblGrid>
                <a:gridCol w="10295709">
                  <a:extLst>
                    <a:ext uri="{9D8B030D-6E8A-4147-A177-3AD203B41FA5}">
                      <a16:colId xmlns:a16="http://schemas.microsoft.com/office/drawing/2014/main" val="1594266243"/>
                    </a:ext>
                  </a:extLst>
                </a:gridCol>
              </a:tblGrid>
              <a:tr h="3786346">
                <a:tc>
                  <a:txBody>
                    <a:bodyPr/>
                    <a:lstStyle/>
                    <a:p>
                      <a:pPr marL="285750" indent="-285750">
                        <a:buFont typeface="Arial" panose="020B0604020202020204" pitchFamily="34" charset="0"/>
                        <a:buChar char="•"/>
                      </a:pPr>
                      <a:r>
                        <a:rPr lang="en-US" b="1" dirty="0">
                          <a:solidFill>
                            <a:srgbClr val="000000"/>
                          </a:solidFill>
                          <a:effectLst/>
                          <a:latin typeface="verdana" panose="020B0604030504040204" pitchFamily="34" charset="0"/>
                        </a:rPr>
                        <a:t>File uploading </a:t>
                      </a:r>
                      <a:r>
                        <a:rPr lang="en-US" dirty="0">
                          <a:solidFill>
                            <a:srgbClr val="000000"/>
                          </a:solidFill>
                          <a:effectLst/>
                          <a:latin typeface="verdana" panose="020B0604030504040204" pitchFamily="34" charset="0"/>
                        </a:rPr>
                        <a:t>is the process of transmitting the binary or normal files to the server. </a:t>
                      </a:r>
                    </a:p>
                    <a:p>
                      <a:pPr marL="742950" lvl="1" indent="-285750">
                        <a:buFont typeface="Arial" panose="020B0604020202020204" pitchFamily="34" charset="0"/>
                        <a:buChar char="•"/>
                      </a:pPr>
                      <a:r>
                        <a:rPr lang="en-US" b="1" i="1" dirty="0">
                          <a:solidFill>
                            <a:srgbClr val="0000CC"/>
                          </a:solidFill>
                          <a:effectLst/>
                          <a:latin typeface="verdana" panose="020B0604030504040204" pitchFamily="34" charset="0"/>
                        </a:rPr>
                        <a:t>Flask facilitates us to upload the files easily</a:t>
                      </a:r>
                      <a:r>
                        <a:rPr lang="en-US" dirty="0">
                          <a:solidFill>
                            <a:srgbClr val="000000"/>
                          </a:solidFill>
                          <a:effectLst/>
                          <a:latin typeface="verdana" panose="020B0604030504040204" pitchFamily="34" charset="0"/>
                        </a:rPr>
                        <a:t>. </a:t>
                      </a:r>
                    </a:p>
                    <a:p>
                      <a:pPr marL="742950" lvl="1" indent="-285750">
                        <a:buFont typeface="Arial" panose="020B0604020202020204" pitchFamily="34" charset="0"/>
                        <a:buChar char="•"/>
                      </a:pPr>
                      <a:endParaRPr lang="en-US" dirty="0">
                        <a:solidFill>
                          <a:srgbClr val="000000"/>
                        </a:solidFill>
                        <a:effectLst/>
                        <a:latin typeface="verdana" panose="020B0604030504040204" pitchFamily="34" charset="0"/>
                      </a:endParaRPr>
                    </a:p>
                    <a:p>
                      <a:pPr marL="742950" lvl="1" indent="-285750">
                        <a:buFont typeface="Arial" panose="020B0604020202020204" pitchFamily="34" charset="0"/>
                        <a:buChar char="•"/>
                      </a:pPr>
                      <a:r>
                        <a:rPr lang="en-US" dirty="0">
                          <a:solidFill>
                            <a:srgbClr val="000000"/>
                          </a:solidFill>
                          <a:effectLst/>
                          <a:latin typeface="verdana" panose="020B0604030504040204" pitchFamily="34" charset="0"/>
                        </a:rPr>
                        <a:t>All we need to have an HTML form with the encryption set to multipart/form-data.</a:t>
                      </a:r>
                    </a:p>
                    <a:p>
                      <a:pPr marL="742950" lvl="1" indent="-285750">
                        <a:buFont typeface="Arial" panose="020B0604020202020204" pitchFamily="34" charset="0"/>
                        <a:buChar char="•"/>
                      </a:pPr>
                      <a:endParaRPr lang="en-US" dirty="0">
                        <a:solidFill>
                          <a:srgbClr val="000000"/>
                        </a:solidFill>
                        <a:effectLst/>
                        <a:latin typeface="verdana" panose="020B0604030504040204" pitchFamily="34" charset="0"/>
                      </a:endParaRPr>
                    </a:p>
                    <a:p>
                      <a:pPr marL="742950" lvl="1" indent="-285750">
                        <a:buFont typeface="Arial" panose="020B0604020202020204" pitchFamily="34" charset="0"/>
                        <a:buChar char="•"/>
                      </a:pPr>
                      <a:r>
                        <a:rPr lang="en-US" b="1" i="1" dirty="0">
                          <a:solidFill>
                            <a:srgbClr val="0000CC"/>
                          </a:solidFill>
                          <a:effectLst/>
                          <a:latin typeface="verdana" panose="020B0604030504040204" pitchFamily="34" charset="0"/>
                        </a:rPr>
                        <a:t>The server-side flask script fetches the file from the request object using </a:t>
                      </a:r>
                      <a:r>
                        <a:rPr lang="en-US" b="1" i="1" dirty="0" err="1">
                          <a:solidFill>
                            <a:srgbClr val="0000CC"/>
                          </a:solidFill>
                          <a:effectLst/>
                          <a:latin typeface="verdana" panose="020B0604030504040204" pitchFamily="34" charset="0"/>
                        </a:rPr>
                        <a:t>request.files</a:t>
                      </a:r>
                      <a:r>
                        <a:rPr lang="en-US" b="1" i="1" dirty="0">
                          <a:solidFill>
                            <a:srgbClr val="0000CC"/>
                          </a:solidFill>
                          <a:effectLst/>
                          <a:latin typeface="verdana" panose="020B0604030504040204" pitchFamily="34" charset="0"/>
                        </a:rPr>
                        <a:t>[] Object</a:t>
                      </a:r>
                      <a:r>
                        <a:rPr lang="en-US" dirty="0">
                          <a:solidFill>
                            <a:srgbClr val="000000"/>
                          </a:solidFill>
                          <a:effectLst/>
                          <a:latin typeface="verdana" panose="020B0604030504040204" pitchFamily="34" charset="0"/>
                        </a:rPr>
                        <a:t>. </a:t>
                      </a:r>
                      <a:br>
                        <a:rPr lang="en-US" dirty="0">
                          <a:solidFill>
                            <a:srgbClr val="000000"/>
                          </a:solidFill>
                          <a:effectLst/>
                          <a:latin typeface="verdana" panose="020B0604030504040204" pitchFamily="34" charset="0"/>
                        </a:rPr>
                      </a:br>
                      <a:endParaRPr lang="en-US" dirty="0">
                        <a:solidFill>
                          <a:srgbClr val="000000"/>
                        </a:solidFill>
                        <a:effectLst/>
                        <a:latin typeface="verdana" panose="020B0604030504040204" pitchFamily="34" charset="0"/>
                      </a:endParaRPr>
                    </a:p>
                    <a:p>
                      <a:pPr marL="742950" lvl="1" indent="-285750">
                        <a:buFont typeface="Arial" panose="020B0604020202020204" pitchFamily="34" charset="0"/>
                        <a:buChar char="•"/>
                      </a:pPr>
                      <a:r>
                        <a:rPr lang="en-US" dirty="0">
                          <a:solidFill>
                            <a:srgbClr val="000000"/>
                          </a:solidFill>
                          <a:effectLst/>
                          <a:latin typeface="verdana" panose="020B0604030504040204" pitchFamily="34" charset="0"/>
                        </a:rPr>
                        <a:t>On successfully uploading the file, it is saved to the desired location on the server.</a:t>
                      </a:r>
                    </a:p>
                    <a:p>
                      <a:pPr marL="285750" indent="-285750">
                        <a:buFont typeface="Arial" panose="020B0604020202020204" pitchFamily="34" charset="0"/>
                        <a:buChar char="•"/>
                      </a:pPr>
                      <a:endParaRPr lang="en-US" dirty="0">
                        <a:solidFill>
                          <a:srgbClr val="000000"/>
                        </a:solidFill>
                        <a:effectLst/>
                        <a:latin typeface="verdana" panose="020B0604030504040204" pitchFamily="34" charset="0"/>
                      </a:endParaRPr>
                    </a:p>
                    <a:p>
                      <a:pPr marL="285750" indent="-285750">
                        <a:buFont typeface="Arial" panose="020B0604020202020204" pitchFamily="34" charset="0"/>
                        <a:buChar char="•"/>
                      </a:pPr>
                      <a:endParaRPr lang="en-US" dirty="0">
                        <a:solidFill>
                          <a:srgbClr val="000000"/>
                        </a:solidFill>
                        <a:effectLst/>
                        <a:latin typeface="verdana" panose="020B060403050404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1468361197"/>
                  </a:ext>
                </a:extLst>
              </a:tr>
            </a:tbl>
          </a:graphicData>
        </a:graphic>
      </p:graphicFrame>
    </p:spTree>
    <p:extLst>
      <p:ext uri="{BB962C8B-B14F-4D97-AF65-F5344CB8AC3E}">
        <p14:creationId xmlns:p14="http://schemas.microsoft.com/office/powerpoint/2010/main" val="3905565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56D0-4E59-4B6C-BB92-F887170DCAEB}"/>
              </a:ext>
            </a:extLst>
          </p:cNvPr>
          <p:cNvSpPr>
            <a:spLocks noGrp="1"/>
          </p:cNvSpPr>
          <p:nvPr>
            <p:ph type="title"/>
          </p:nvPr>
        </p:nvSpPr>
        <p:spPr/>
        <p:txBody>
          <a:bodyPr/>
          <a:lstStyle/>
          <a:p>
            <a:r>
              <a:rPr lang="en-IN" dirty="0"/>
              <a:t>Flask File Uploading</a:t>
            </a:r>
          </a:p>
        </p:txBody>
      </p:sp>
      <p:sp>
        <p:nvSpPr>
          <p:cNvPr id="3" name="Content Placeholder 2">
            <a:extLst>
              <a:ext uri="{FF2B5EF4-FFF2-40B4-BE49-F238E27FC236}">
                <a16:creationId xmlns:a16="http://schemas.microsoft.com/office/drawing/2014/main" id="{17C8FFB1-F130-4E1B-817C-31AC57DB5E18}"/>
              </a:ext>
            </a:extLst>
          </p:cNvPr>
          <p:cNvSpPr>
            <a:spLocks noGrp="1"/>
          </p:cNvSpPr>
          <p:nvPr>
            <p:ph idx="1"/>
          </p:nvPr>
        </p:nvSpPr>
        <p:spPr/>
        <p:txBody>
          <a:bodyPr/>
          <a:lstStyle/>
          <a:p>
            <a:r>
              <a:rPr lang="en-US" dirty="0">
                <a:solidFill>
                  <a:srgbClr val="000000"/>
                </a:solidFill>
                <a:latin typeface="verdana" panose="020B0604030504040204" pitchFamily="34" charset="0"/>
              </a:rPr>
              <a:t>The uploaded file is saved to the temporary directory of the server for a while before it is saved to some desired location. </a:t>
            </a:r>
          </a:p>
          <a:p>
            <a:r>
              <a:rPr lang="en-US" dirty="0">
                <a:solidFill>
                  <a:srgbClr val="000000"/>
                </a:solidFill>
                <a:latin typeface="verdana" panose="020B0604030504040204" pitchFamily="34" charset="0"/>
              </a:rPr>
              <a:t>The name of the destination file can be obtained using the following syntax.</a:t>
            </a:r>
          </a:p>
          <a:p>
            <a:pPr lvl="1"/>
            <a:r>
              <a:rPr lang="en-US" b="1" dirty="0">
                <a:solidFill>
                  <a:srgbClr val="0000CC"/>
                </a:solidFill>
              </a:rPr>
              <a:t>name = </a:t>
            </a:r>
            <a:r>
              <a:rPr lang="en-US" b="1" dirty="0" err="1">
                <a:solidFill>
                  <a:srgbClr val="0000CC"/>
                </a:solidFill>
              </a:rPr>
              <a:t>request.files</a:t>
            </a:r>
            <a:r>
              <a:rPr lang="en-US" b="1" dirty="0">
                <a:solidFill>
                  <a:srgbClr val="0000CC"/>
                </a:solidFill>
              </a:rPr>
              <a:t>['file'].filename  </a:t>
            </a:r>
          </a:p>
          <a:p>
            <a:endParaRPr lang="en-US" dirty="0">
              <a:solidFill>
                <a:srgbClr val="000000"/>
              </a:solidFill>
              <a:latin typeface="verdana" panose="020B0604030504040204" pitchFamily="34" charset="0"/>
            </a:endParaRPr>
          </a:p>
          <a:p>
            <a:endParaRPr lang="en-IN" dirty="0"/>
          </a:p>
        </p:txBody>
      </p:sp>
    </p:spTree>
    <p:extLst>
      <p:ext uri="{BB962C8B-B14F-4D97-AF65-F5344CB8AC3E}">
        <p14:creationId xmlns:p14="http://schemas.microsoft.com/office/powerpoint/2010/main" val="4045626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D3ADEB-E6D0-40D7-82D1-F9D69217FF15}"/>
              </a:ext>
            </a:extLst>
          </p:cNvPr>
          <p:cNvSpPr>
            <a:spLocks noGrp="1"/>
          </p:cNvSpPr>
          <p:nvPr>
            <p:ph idx="1"/>
          </p:nvPr>
        </p:nvSpPr>
        <p:spPr>
          <a:xfrm>
            <a:off x="1043940" y="751205"/>
            <a:ext cx="10515600" cy="4351338"/>
          </a:xfrm>
        </p:spPr>
        <p:txBody>
          <a:bodyPr/>
          <a:lstStyle/>
          <a:p>
            <a:r>
              <a:rPr lang="en-US" dirty="0"/>
              <a:t>We can mention the </a:t>
            </a:r>
            <a:r>
              <a:rPr lang="en-US" b="1" dirty="0">
                <a:solidFill>
                  <a:srgbClr val="0000CC"/>
                </a:solidFill>
              </a:rPr>
              <a:t>path of the folder </a:t>
            </a:r>
            <a:r>
              <a:rPr lang="en-US" dirty="0"/>
              <a:t>where the file is to be uploaded to the server </a:t>
            </a:r>
          </a:p>
          <a:p>
            <a:r>
              <a:rPr lang="en-US" dirty="0"/>
              <a:t>And the </a:t>
            </a:r>
            <a:r>
              <a:rPr lang="en-US" b="1" dirty="0">
                <a:solidFill>
                  <a:srgbClr val="0000CC"/>
                </a:solidFill>
              </a:rPr>
              <a:t>maximum size of the uploaded file</a:t>
            </a:r>
            <a:r>
              <a:rPr lang="en-US" dirty="0"/>
              <a:t>. This all can be done in the configuration settings of the flask object.</a:t>
            </a:r>
          </a:p>
          <a:p>
            <a:endParaRPr lang="en-IN" dirty="0"/>
          </a:p>
        </p:txBody>
      </p:sp>
      <p:graphicFrame>
        <p:nvGraphicFramePr>
          <p:cNvPr id="4" name="Table 3">
            <a:extLst>
              <a:ext uri="{FF2B5EF4-FFF2-40B4-BE49-F238E27FC236}">
                <a16:creationId xmlns:a16="http://schemas.microsoft.com/office/drawing/2014/main" id="{7AA9910D-C64F-4214-B966-8D0D16F31583}"/>
              </a:ext>
            </a:extLst>
          </p:cNvPr>
          <p:cNvGraphicFramePr>
            <a:graphicFrameLocks noGrp="1"/>
          </p:cNvGraphicFramePr>
          <p:nvPr>
            <p:extLst>
              <p:ext uri="{D42A27DB-BD31-4B8C-83A1-F6EECF244321}">
                <p14:modId xmlns:p14="http://schemas.microsoft.com/office/powerpoint/2010/main" val="1165976959"/>
              </p:ext>
            </p:extLst>
          </p:nvPr>
        </p:nvGraphicFramePr>
        <p:xfrm>
          <a:off x="1684782" y="2633504"/>
          <a:ext cx="9463278" cy="2072640"/>
        </p:xfrm>
        <a:graphic>
          <a:graphicData uri="http://schemas.openxmlformats.org/drawingml/2006/table">
            <a:tbl>
              <a:tblPr/>
              <a:tblGrid>
                <a:gridCol w="1065198">
                  <a:extLst>
                    <a:ext uri="{9D8B030D-6E8A-4147-A177-3AD203B41FA5}">
                      <a16:colId xmlns:a16="http://schemas.microsoft.com/office/drawing/2014/main" val="1721747491"/>
                    </a:ext>
                  </a:extLst>
                </a:gridCol>
                <a:gridCol w="4462350">
                  <a:extLst>
                    <a:ext uri="{9D8B030D-6E8A-4147-A177-3AD203B41FA5}">
                      <a16:colId xmlns:a16="http://schemas.microsoft.com/office/drawing/2014/main" val="1867210941"/>
                    </a:ext>
                  </a:extLst>
                </a:gridCol>
                <a:gridCol w="3935730">
                  <a:extLst>
                    <a:ext uri="{9D8B030D-6E8A-4147-A177-3AD203B41FA5}">
                      <a16:colId xmlns:a16="http://schemas.microsoft.com/office/drawing/2014/main" val="2831158862"/>
                    </a:ext>
                  </a:extLst>
                </a:gridCol>
              </a:tblGrid>
              <a:tr h="0">
                <a:tc>
                  <a:txBody>
                    <a:bodyPr/>
                    <a:lstStyle/>
                    <a:p>
                      <a:pPr algn="l" fontAlgn="t"/>
                      <a:r>
                        <a:rPr lang="en-IN">
                          <a:solidFill>
                            <a:srgbClr val="000000"/>
                          </a:solidFill>
                          <a:effectLst/>
                          <a:latin typeface="times new roman" panose="02020603050405020304" pitchFamily="18" charset="0"/>
                        </a:rPr>
                        <a:t>N</a:t>
                      </a:r>
                    </a:p>
                  </a:txBody>
                  <a:tcPr marT="91440" marB="91440">
                    <a:lnL w="7620" cap="flat" cmpd="sng" algn="ctr">
                      <a:solidFill>
                        <a:srgbClr val="E0E3E5"/>
                      </a:solidFill>
                      <a:prstDash val="solid"/>
                      <a:round/>
                      <a:headEnd type="none" w="med" len="med"/>
                      <a:tailEnd type="none" w="med" len="med"/>
                    </a:lnL>
                    <a:lnR w="7620" cap="flat" cmpd="sng" algn="ctr">
                      <a:solidFill>
                        <a:srgbClr val="E0E3E5"/>
                      </a:solidFill>
                      <a:prstDash val="solid"/>
                      <a:round/>
                      <a:headEnd type="none" w="med" len="med"/>
                      <a:tailEnd type="none" w="med" len="med"/>
                    </a:lnR>
                    <a:lnT w="7620" cap="flat" cmpd="sng" algn="ctr">
                      <a:solidFill>
                        <a:srgbClr val="E0E3E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Syntax</a:t>
                      </a:r>
                    </a:p>
                  </a:txBody>
                  <a:tcPr marT="91440" marB="91440">
                    <a:lnL w="7620" cap="flat" cmpd="sng" algn="ctr">
                      <a:solidFill>
                        <a:srgbClr val="E0E3E5"/>
                      </a:solidFill>
                      <a:prstDash val="solid"/>
                      <a:round/>
                      <a:headEnd type="none" w="med" len="med"/>
                      <a:tailEnd type="none" w="med" len="med"/>
                    </a:lnL>
                    <a:lnR w="7620" cap="flat" cmpd="sng" algn="ctr">
                      <a:solidFill>
                        <a:srgbClr val="E0E3E5"/>
                      </a:solidFill>
                      <a:prstDash val="solid"/>
                      <a:round/>
                      <a:headEnd type="none" w="med" len="med"/>
                      <a:tailEnd type="none" w="med" len="med"/>
                    </a:lnR>
                    <a:lnT w="7620" cap="flat" cmpd="sng" algn="ctr">
                      <a:solidFill>
                        <a:srgbClr val="E0E3E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Description</a:t>
                      </a:r>
                    </a:p>
                  </a:txBody>
                  <a:tcPr marT="91440" marB="91440">
                    <a:lnL w="7620" cap="flat" cmpd="sng" algn="ctr">
                      <a:solidFill>
                        <a:srgbClr val="E0E3E5"/>
                      </a:solidFill>
                      <a:prstDash val="solid"/>
                      <a:round/>
                      <a:headEnd type="none" w="med" len="med"/>
                      <a:tailEnd type="none" w="med" len="med"/>
                    </a:lnL>
                    <a:lnR w="7620" cap="flat" cmpd="sng" algn="ctr">
                      <a:solidFill>
                        <a:srgbClr val="E0E3E5"/>
                      </a:solidFill>
                      <a:prstDash val="solid"/>
                      <a:round/>
                      <a:headEnd type="none" w="med" len="med"/>
                      <a:tailEnd type="none" w="med" len="med"/>
                    </a:lnR>
                    <a:lnT w="7620" cap="flat" cmpd="sng" algn="ctr">
                      <a:solidFill>
                        <a:srgbClr val="E0E3E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747808264"/>
                  </a:ext>
                </a:extLst>
              </a:tr>
              <a:tr h="0">
                <a:tc>
                  <a:txBody>
                    <a:bodyPr/>
                    <a:lstStyle/>
                    <a:p>
                      <a:pPr algn="l" fontAlgn="t"/>
                      <a:r>
                        <a:rPr lang="en-IN">
                          <a:solidFill>
                            <a:srgbClr val="000000"/>
                          </a:solidFill>
                          <a:effectLst/>
                          <a:latin typeface="verdana" panose="020B0604030504040204" pitchFamily="34" charset="0"/>
                        </a:rPr>
                        <a:t>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dirty="0">
                          <a:solidFill>
                            <a:srgbClr val="000000"/>
                          </a:solidFill>
                          <a:effectLst/>
                          <a:latin typeface="verdana" panose="020B0604030504040204" pitchFamily="34" charset="0"/>
                        </a:rPr>
                        <a:t>app.config['UPLOAD_FOLDER']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a:solidFill>
                            <a:srgbClr val="000000"/>
                          </a:solidFill>
                          <a:effectLst/>
                          <a:latin typeface="verdana" panose="020B0604030504040204" pitchFamily="34" charset="0"/>
                        </a:rPr>
                        <a:t>It is used to mention the upload folder.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13233075"/>
                  </a:ext>
                </a:extLst>
              </a:tr>
              <a:tr h="0">
                <a:tc>
                  <a:txBody>
                    <a:bodyPr/>
                    <a:lstStyle/>
                    <a:p>
                      <a:pPr algn="l" fontAlgn="t"/>
                      <a:r>
                        <a:rPr lang="en-IN">
                          <a:solidFill>
                            <a:srgbClr val="000000"/>
                          </a:solidFill>
                          <a:effectLst/>
                          <a:latin typeface="verdana" panose="020B0604030504040204" pitchFamily="34" charset="0"/>
                        </a:rPr>
                        <a:t>2</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dirty="0" err="1">
                          <a:solidFill>
                            <a:srgbClr val="000000"/>
                          </a:solidFill>
                          <a:effectLst/>
                          <a:latin typeface="verdana" panose="020B0604030504040204" pitchFamily="34" charset="0"/>
                        </a:rPr>
                        <a:t>app.config</a:t>
                      </a:r>
                      <a:r>
                        <a:rPr lang="en-IN" dirty="0">
                          <a:solidFill>
                            <a:srgbClr val="000000"/>
                          </a:solidFill>
                          <a:effectLst/>
                          <a:latin typeface="verdana" panose="020B0604030504040204" pitchFamily="34" charset="0"/>
                        </a:rPr>
                        <a:t>['MAX_CONTENT-PATH']</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dirty="0">
                          <a:solidFill>
                            <a:srgbClr val="000000"/>
                          </a:solidFill>
                          <a:effectLst/>
                          <a:latin typeface="verdana" panose="020B0604030504040204" pitchFamily="34" charset="0"/>
                        </a:rPr>
                        <a:t>It is used to mention the maximum size of the file to be uploaded.</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80473869"/>
                  </a:ext>
                </a:extLst>
              </a:tr>
            </a:tbl>
          </a:graphicData>
        </a:graphic>
      </p:graphicFrame>
    </p:spTree>
    <p:extLst>
      <p:ext uri="{BB962C8B-B14F-4D97-AF65-F5344CB8AC3E}">
        <p14:creationId xmlns:p14="http://schemas.microsoft.com/office/powerpoint/2010/main" val="1302318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640C-1DC6-4F11-ADAE-8DC2D66640AB}"/>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E73DD0B0-3578-4BDF-BF13-AE41525C95B9}"/>
              </a:ext>
            </a:extLst>
          </p:cNvPr>
          <p:cNvSpPr>
            <a:spLocks noGrp="1"/>
          </p:cNvSpPr>
          <p:nvPr>
            <p:ph idx="1"/>
          </p:nvPr>
        </p:nvSpPr>
        <p:spPr/>
        <p:txBody>
          <a:bodyPr/>
          <a:lstStyle/>
          <a:p>
            <a:r>
              <a:rPr lang="en-US" dirty="0"/>
              <a:t>In this example, a file selector(file_upload_form.html) is provided to the user where the user can select a file from the file system and submit it to the server.</a:t>
            </a:r>
          </a:p>
          <a:p>
            <a:r>
              <a:rPr lang="en-US" dirty="0"/>
              <a:t>At the server side, the file is fetched using the </a:t>
            </a:r>
            <a:r>
              <a:rPr lang="en-US" dirty="0" err="1"/>
              <a:t>request.files</a:t>
            </a:r>
            <a:r>
              <a:rPr lang="en-US" dirty="0"/>
              <a:t>['file'] object and saved to the location on the server.</a:t>
            </a:r>
          </a:p>
          <a:p>
            <a:r>
              <a:rPr lang="en-US" dirty="0"/>
              <a:t>Since we are using the development server on the same device, hence the file will be uploaded to the directory from where the flask script </a:t>
            </a:r>
            <a:r>
              <a:rPr lang="en-US" b="1" dirty="0"/>
              <a:t>upload.py</a:t>
            </a:r>
            <a:r>
              <a:rPr lang="en-US" dirty="0"/>
              <a:t> is executed.</a:t>
            </a:r>
          </a:p>
          <a:p>
            <a:endParaRPr lang="en-IN" dirty="0"/>
          </a:p>
        </p:txBody>
      </p:sp>
    </p:spTree>
    <p:extLst>
      <p:ext uri="{BB962C8B-B14F-4D97-AF65-F5344CB8AC3E}">
        <p14:creationId xmlns:p14="http://schemas.microsoft.com/office/powerpoint/2010/main" val="3855947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2A56-5694-434F-AC2A-DF5626D43022}"/>
              </a:ext>
            </a:extLst>
          </p:cNvPr>
          <p:cNvSpPr>
            <a:spLocks noGrp="1"/>
          </p:cNvSpPr>
          <p:nvPr>
            <p:ph type="title"/>
          </p:nvPr>
        </p:nvSpPr>
        <p:spPr>
          <a:xfrm>
            <a:off x="838200" y="365126"/>
            <a:ext cx="10515600" cy="466148"/>
          </a:xfrm>
        </p:spPr>
        <p:txBody>
          <a:bodyPr>
            <a:normAutofit fontScale="90000"/>
          </a:bodyPr>
          <a:lstStyle/>
          <a:p>
            <a:r>
              <a:rPr lang="en-IN" b="1" dirty="0"/>
              <a:t>upload.py</a:t>
            </a:r>
            <a:endParaRPr lang="en-IN" dirty="0"/>
          </a:p>
        </p:txBody>
      </p:sp>
      <p:sp>
        <p:nvSpPr>
          <p:cNvPr id="3" name="Content Placeholder 2">
            <a:extLst>
              <a:ext uri="{FF2B5EF4-FFF2-40B4-BE49-F238E27FC236}">
                <a16:creationId xmlns:a16="http://schemas.microsoft.com/office/drawing/2014/main" id="{C8599FDD-75F3-4429-B0BB-016011439412}"/>
              </a:ext>
            </a:extLst>
          </p:cNvPr>
          <p:cNvSpPr>
            <a:spLocks noGrp="1"/>
          </p:cNvSpPr>
          <p:nvPr>
            <p:ph idx="1"/>
          </p:nvPr>
        </p:nvSpPr>
        <p:spPr>
          <a:xfrm>
            <a:off x="838200" y="831274"/>
            <a:ext cx="10515600" cy="5345689"/>
          </a:xfrm>
        </p:spPr>
        <p:txBody>
          <a:bodyPr>
            <a:normAutofit fontScale="62500" lnSpcReduction="20000"/>
          </a:bodyPr>
          <a:lstStyle/>
          <a:p>
            <a:pPr marL="0" indent="0">
              <a:buNone/>
            </a:pPr>
            <a:r>
              <a:rPr lang="en-IN" b="1" dirty="0"/>
              <a:t>from</a:t>
            </a:r>
            <a:r>
              <a:rPr lang="en-IN" dirty="0"/>
              <a:t> flask </a:t>
            </a:r>
            <a:r>
              <a:rPr lang="en-IN" b="1" dirty="0"/>
              <a:t>import</a:t>
            </a:r>
            <a:r>
              <a:rPr lang="en-IN" dirty="0"/>
              <a:t> *  </a:t>
            </a:r>
          </a:p>
          <a:p>
            <a:pPr marL="0" indent="0">
              <a:buNone/>
            </a:pPr>
            <a:r>
              <a:rPr lang="en-IN" dirty="0"/>
              <a:t>app = Flask(__name__)  </a:t>
            </a:r>
          </a:p>
          <a:p>
            <a:pPr marL="0" indent="0">
              <a:buNone/>
            </a:pPr>
            <a:r>
              <a:rPr lang="en-IN" dirty="0"/>
              <a:t> </a:t>
            </a:r>
          </a:p>
          <a:p>
            <a:pPr marL="0" indent="0">
              <a:buNone/>
            </a:pPr>
            <a:r>
              <a:rPr lang="en-IN" dirty="0"/>
              <a:t>@</a:t>
            </a:r>
            <a:r>
              <a:rPr lang="en-IN" dirty="0" err="1"/>
              <a:t>app.route</a:t>
            </a:r>
            <a:r>
              <a:rPr lang="en-IN" dirty="0"/>
              <a:t>('/')  </a:t>
            </a:r>
          </a:p>
          <a:p>
            <a:pPr marL="0" indent="0">
              <a:buNone/>
            </a:pPr>
            <a:r>
              <a:rPr lang="en-IN" b="1" dirty="0"/>
              <a:t>def</a:t>
            </a:r>
            <a:r>
              <a:rPr lang="en-IN" dirty="0"/>
              <a:t> upload():  </a:t>
            </a:r>
          </a:p>
          <a:p>
            <a:pPr marL="0" indent="0">
              <a:buNone/>
            </a:pPr>
            <a:r>
              <a:rPr lang="en-IN" dirty="0"/>
              <a:t>    </a:t>
            </a:r>
            <a:r>
              <a:rPr lang="en-IN" b="1" dirty="0"/>
              <a:t>return</a:t>
            </a:r>
            <a:r>
              <a:rPr lang="en-IN" dirty="0"/>
              <a:t> </a:t>
            </a:r>
            <a:r>
              <a:rPr lang="en-IN" dirty="0" err="1"/>
              <a:t>render_template</a:t>
            </a:r>
            <a:r>
              <a:rPr lang="en-IN" dirty="0"/>
              <a:t>("file_upload_form.html")  </a:t>
            </a:r>
          </a:p>
          <a:p>
            <a:pPr marL="0" indent="0">
              <a:buNone/>
            </a:pPr>
            <a:r>
              <a:rPr lang="en-IN" dirty="0"/>
              <a:t> </a:t>
            </a:r>
          </a:p>
          <a:p>
            <a:pPr marL="0" indent="0">
              <a:buNone/>
            </a:pPr>
            <a:r>
              <a:rPr lang="en-IN" dirty="0"/>
              <a:t>@</a:t>
            </a:r>
            <a:r>
              <a:rPr lang="en-IN" dirty="0" err="1"/>
              <a:t>app.route</a:t>
            </a:r>
            <a:r>
              <a:rPr lang="en-IN" dirty="0"/>
              <a:t>('/success', methods = ['POST'])  </a:t>
            </a:r>
          </a:p>
          <a:p>
            <a:pPr marL="0" indent="0">
              <a:buNone/>
            </a:pPr>
            <a:r>
              <a:rPr lang="en-IN" b="1" dirty="0"/>
              <a:t>def</a:t>
            </a:r>
            <a:r>
              <a:rPr lang="en-IN" dirty="0"/>
              <a:t> success():  </a:t>
            </a:r>
          </a:p>
          <a:p>
            <a:pPr marL="0" indent="0">
              <a:buNone/>
            </a:pPr>
            <a:r>
              <a:rPr lang="en-IN" dirty="0"/>
              <a:t>    </a:t>
            </a:r>
            <a:r>
              <a:rPr lang="en-IN" b="1" dirty="0"/>
              <a:t>if</a:t>
            </a:r>
            <a:r>
              <a:rPr lang="en-IN" dirty="0"/>
              <a:t> </a:t>
            </a:r>
            <a:r>
              <a:rPr lang="en-IN" dirty="0" err="1"/>
              <a:t>request.method</a:t>
            </a:r>
            <a:r>
              <a:rPr lang="en-IN" dirty="0"/>
              <a:t> == 'POST':  </a:t>
            </a:r>
          </a:p>
          <a:p>
            <a:pPr marL="0" indent="0">
              <a:buNone/>
            </a:pPr>
            <a:r>
              <a:rPr lang="en-IN" dirty="0"/>
              <a:t>        f = </a:t>
            </a:r>
            <a:r>
              <a:rPr lang="en-IN" dirty="0" err="1"/>
              <a:t>request.files</a:t>
            </a:r>
            <a:r>
              <a:rPr lang="en-IN" dirty="0"/>
              <a:t>['file']  </a:t>
            </a:r>
          </a:p>
          <a:p>
            <a:pPr marL="0" indent="0">
              <a:buNone/>
            </a:pPr>
            <a:r>
              <a:rPr lang="en-IN" dirty="0"/>
              <a:t>        </a:t>
            </a:r>
            <a:r>
              <a:rPr lang="en-IN" dirty="0" err="1"/>
              <a:t>f.save</a:t>
            </a:r>
            <a:r>
              <a:rPr lang="en-IN" dirty="0"/>
              <a:t>(</a:t>
            </a:r>
            <a:r>
              <a:rPr lang="en-IN" dirty="0" err="1"/>
              <a:t>f.filename</a:t>
            </a:r>
            <a:r>
              <a:rPr lang="en-IN" dirty="0"/>
              <a:t>)  </a:t>
            </a:r>
          </a:p>
          <a:p>
            <a:pPr marL="0" indent="0">
              <a:buNone/>
            </a:pPr>
            <a:r>
              <a:rPr lang="en-IN" dirty="0"/>
              <a:t>        </a:t>
            </a:r>
            <a:r>
              <a:rPr lang="en-IN" b="1" dirty="0"/>
              <a:t>return</a:t>
            </a:r>
            <a:r>
              <a:rPr lang="en-IN" dirty="0"/>
              <a:t> </a:t>
            </a:r>
            <a:r>
              <a:rPr lang="en-IN" dirty="0" err="1"/>
              <a:t>render_template</a:t>
            </a:r>
            <a:r>
              <a:rPr lang="en-IN" dirty="0"/>
              <a:t>("success.html", name = </a:t>
            </a:r>
            <a:r>
              <a:rPr lang="en-IN" dirty="0" err="1"/>
              <a:t>f.filename</a:t>
            </a:r>
            <a:r>
              <a:rPr lang="en-IN" dirty="0"/>
              <a:t>)  </a:t>
            </a:r>
          </a:p>
          <a:p>
            <a:pPr marL="0" indent="0">
              <a:buNone/>
            </a:pPr>
            <a:r>
              <a:rPr lang="en-IN" dirty="0"/>
              <a:t>  </a:t>
            </a:r>
          </a:p>
          <a:p>
            <a:pPr marL="0" indent="0">
              <a:buNone/>
            </a:pPr>
            <a:r>
              <a:rPr lang="en-IN" b="1" dirty="0"/>
              <a:t>if</a:t>
            </a:r>
            <a:r>
              <a:rPr lang="en-IN" dirty="0"/>
              <a:t> __name__ == '__main__':  </a:t>
            </a:r>
          </a:p>
          <a:p>
            <a:pPr marL="0" indent="0">
              <a:buNone/>
            </a:pPr>
            <a:r>
              <a:rPr lang="en-IN" dirty="0"/>
              <a:t>    app.run(debug = True) </a:t>
            </a:r>
          </a:p>
          <a:p>
            <a:endParaRPr lang="en-IN" dirty="0"/>
          </a:p>
        </p:txBody>
      </p:sp>
    </p:spTree>
    <p:extLst>
      <p:ext uri="{BB962C8B-B14F-4D97-AF65-F5344CB8AC3E}">
        <p14:creationId xmlns:p14="http://schemas.microsoft.com/office/powerpoint/2010/main" val="2743671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FF18-D1E8-48F6-A57D-6C96C5C7F79F}"/>
              </a:ext>
            </a:extLst>
          </p:cNvPr>
          <p:cNvSpPr>
            <a:spLocks noGrp="1"/>
          </p:cNvSpPr>
          <p:nvPr>
            <p:ph type="title"/>
          </p:nvPr>
        </p:nvSpPr>
        <p:spPr>
          <a:xfrm>
            <a:off x="838200" y="365125"/>
            <a:ext cx="10515600" cy="706293"/>
          </a:xfrm>
        </p:spPr>
        <p:txBody>
          <a:bodyPr>
            <a:normAutofit/>
          </a:bodyPr>
          <a:lstStyle/>
          <a:p>
            <a:r>
              <a:rPr lang="en-IN" sz="3600" b="1" dirty="0"/>
              <a:t>file_upload_form.html</a:t>
            </a:r>
            <a:endParaRPr lang="en-IN" sz="3600" dirty="0"/>
          </a:p>
        </p:txBody>
      </p:sp>
      <p:sp>
        <p:nvSpPr>
          <p:cNvPr id="3" name="Content Placeholder 2">
            <a:extLst>
              <a:ext uri="{FF2B5EF4-FFF2-40B4-BE49-F238E27FC236}">
                <a16:creationId xmlns:a16="http://schemas.microsoft.com/office/drawing/2014/main" id="{C5D8FD11-C5D5-4E71-8033-FF15436D567C}"/>
              </a:ext>
            </a:extLst>
          </p:cNvPr>
          <p:cNvSpPr>
            <a:spLocks noGrp="1"/>
          </p:cNvSpPr>
          <p:nvPr>
            <p:ph idx="1"/>
          </p:nvPr>
        </p:nvSpPr>
        <p:spPr/>
        <p:txBody>
          <a:bodyPr>
            <a:normAutofit fontScale="85000" lnSpcReduction="20000"/>
          </a:bodyPr>
          <a:lstStyle/>
          <a:p>
            <a:pPr marL="0" indent="0">
              <a:buNone/>
            </a:pPr>
            <a:r>
              <a:rPr lang="en-US" dirty="0"/>
              <a:t>&lt;html&gt;  </a:t>
            </a:r>
          </a:p>
          <a:p>
            <a:pPr marL="0" indent="0">
              <a:buNone/>
            </a:pPr>
            <a:r>
              <a:rPr lang="en-US" dirty="0"/>
              <a:t>&lt;head&gt;  </a:t>
            </a:r>
          </a:p>
          <a:p>
            <a:pPr marL="0" indent="0">
              <a:buNone/>
            </a:pPr>
            <a:r>
              <a:rPr lang="en-US" dirty="0"/>
              <a:t>    &lt;title&gt;upload&lt;/title&gt;  </a:t>
            </a:r>
          </a:p>
          <a:p>
            <a:pPr marL="0" indent="0">
              <a:buNone/>
            </a:pPr>
            <a:r>
              <a:rPr lang="en-US" dirty="0"/>
              <a:t>&lt;/head&gt;  </a:t>
            </a:r>
          </a:p>
          <a:p>
            <a:pPr marL="0" indent="0">
              <a:buNone/>
            </a:pPr>
            <a:r>
              <a:rPr lang="en-US" dirty="0"/>
              <a:t>&lt;body&gt;  </a:t>
            </a:r>
          </a:p>
          <a:p>
            <a:pPr marL="0" indent="0">
              <a:buNone/>
            </a:pPr>
            <a:r>
              <a:rPr lang="en-US" dirty="0"/>
              <a:t>    &lt;form action = "/success" method = "post" </a:t>
            </a:r>
            <a:r>
              <a:rPr lang="en-US" dirty="0" err="1"/>
              <a:t>enctype</a:t>
            </a:r>
            <a:r>
              <a:rPr lang="en-US" dirty="0"/>
              <a:t>="multipart/form-data"&gt;  </a:t>
            </a:r>
          </a:p>
          <a:p>
            <a:pPr marL="0" indent="0">
              <a:buNone/>
            </a:pPr>
            <a:r>
              <a:rPr lang="en-US" dirty="0"/>
              <a:t>        &lt;input type="file" name="file" /&gt;  </a:t>
            </a:r>
          </a:p>
          <a:p>
            <a:pPr marL="0" indent="0">
              <a:buNone/>
            </a:pPr>
            <a:r>
              <a:rPr lang="en-US" dirty="0"/>
              <a:t>        &lt;input type = "submit" value="Upload"&gt;  </a:t>
            </a:r>
          </a:p>
          <a:p>
            <a:pPr marL="0" indent="0">
              <a:buNone/>
            </a:pPr>
            <a:r>
              <a:rPr lang="en-US" dirty="0"/>
              <a:t>    &lt;/form&gt;  </a:t>
            </a:r>
          </a:p>
          <a:p>
            <a:pPr marL="0" indent="0">
              <a:buNone/>
            </a:pPr>
            <a:r>
              <a:rPr lang="en-US" dirty="0"/>
              <a:t>&lt;/body&gt;  </a:t>
            </a:r>
          </a:p>
          <a:p>
            <a:pPr marL="0" indent="0">
              <a:buNone/>
            </a:pPr>
            <a:r>
              <a:rPr lang="en-US" dirty="0"/>
              <a:t>&lt;/html&gt; </a:t>
            </a:r>
          </a:p>
          <a:p>
            <a:endParaRPr lang="en-IN" dirty="0"/>
          </a:p>
        </p:txBody>
      </p:sp>
    </p:spTree>
    <p:extLst>
      <p:ext uri="{BB962C8B-B14F-4D97-AF65-F5344CB8AC3E}">
        <p14:creationId xmlns:p14="http://schemas.microsoft.com/office/powerpoint/2010/main" val="3703466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7D8F-AE3A-40C8-B1A2-DDF5931D789C}"/>
              </a:ext>
            </a:extLst>
          </p:cNvPr>
          <p:cNvSpPr>
            <a:spLocks noGrp="1"/>
          </p:cNvSpPr>
          <p:nvPr>
            <p:ph type="title"/>
          </p:nvPr>
        </p:nvSpPr>
        <p:spPr/>
        <p:txBody>
          <a:bodyPr/>
          <a:lstStyle/>
          <a:p>
            <a:r>
              <a:rPr lang="en-IN" dirty="0"/>
              <a:t>Success.html</a:t>
            </a:r>
          </a:p>
        </p:txBody>
      </p:sp>
      <p:sp>
        <p:nvSpPr>
          <p:cNvPr id="3" name="Content Placeholder 2">
            <a:extLst>
              <a:ext uri="{FF2B5EF4-FFF2-40B4-BE49-F238E27FC236}">
                <a16:creationId xmlns:a16="http://schemas.microsoft.com/office/drawing/2014/main" id="{425EB35F-D613-44DA-BE42-0747A81E496B}"/>
              </a:ext>
            </a:extLst>
          </p:cNvPr>
          <p:cNvSpPr>
            <a:spLocks noGrp="1"/>
          </p:cNvSpPr>
          <p:nvPr>
            <p:ph idx="1"/>
          </p:nvPr>
        </p:nvSpPr>
        <p:spPr/>
        <p:txBody>
          <a:bodyPr>
            <a:normAutofit lnSpcReduction="10000"/>
          </a:bodyPr>
          <a:lstStyle/>
          <a:p>
            <a:pPr marL="0" indent="0">
              <a:buNone/>
            </a:pPr>
            <a:r>
              <a:rPr lang="en-US" dirty="0"/>
              <a:t>&lt;html&gt;  </a:t>
            </a:r>
          </a:p>
          <a:p>
            <a:pPr marL="0" indent="0">
              <a:buNone/>
            </a:pPr>
            <a:r>
              <a:rPr lang="en-US" dirty="0"/>
              <a:t>&lt;head&gt;  </a:t>
            </a:r>
          </a:p>
          <a:p>
            <a:pPr marL="0" indent="0">
              <a:buNone/>
            </a:pPr>
            <a:r>
              <a:rPr lang="en-US" dirty="0"/>
              <a:t>&lt;title&gt;success&lt;/title&gt;  </a:t>
            </a:r>
          </a:p>
          <a:p>
            <a:pPr marL="0" indent="0">
              <a:buNone/>
            </a:pPr>
            <a:r>
              <a:rPr lang="en-US" dirty="0"/>
              <a:t>&lt;/head&gt;  </a:t>
            </a:r>
          </a:p>
          <a:p>
            <a:pPr marL="0" indent="0">
              <a:buNone/>
            </a:pPr>
            <a:r>
              <a:rPr lang="en-US" dirty="0"/>
              <a:t>&lt;body&gt;  </a:t>
            </a:r>
          </a:p>
          <a:p>
            <a:pPr marL="0" indent="0">
              <a:buNone/>
            </a:pPr>
            <a:r>
              <a:rPr lang="en-US" dirty="0"/>
              <a:t>&lt;p&gt;File uploaded successfully&lt;/p&gt;  </a:t>
            </a:r>
          </a:p>
          <a:p>
            <a:pPr marL="0" indent="0">
              <a:buNone/>
            </a:pPr>
            <a:r>
              <a:rPr lang="en-US" dirty="0"/>
              <a:t>&lt;p&gt;File Name: {{name}}&lt;/p&gt;  </a:t>
            </a:r>
          </a:p>
          <a:p>
            <a:pPr marL="0" indent="0">
              <a:buNone/>
            </a:pPr>
            <a:r>
              <a:rPr lang="en-US" dirty="0"/>
              <a:t>&lt;/body&gt;  </a:t>
            </a:r>
          </a:p>
          <a:p>
            <a:pPr marL="0" indent="0">
              <a:buNone/>
            </a:pPr>
            <a:r>
              <a:rPr lang="en-US" dirty="0"/>
              <a:t>&lt;/html&gt;  </a:t>
            </a:r>
          </a:p>
          <a:p>
            <a:endParaRPr lang="en-IN" dirty="0"/>
          </a:p>
        </p:txBody>
      </p:sp>
    </p:spTree>
    <p:extLst>
      <p:ext uri="{BB962C8B-B14F-4D97-AF65-F5344CB8AC3E}">
        <p14:creationId xmlns:p14="http://schemas.microsoft.com/office/powerpoint/2010/main" val="3216701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59026" y="4124164"/>
            <a:ext cx="4850296"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CC7832"/>
                </a:solidFill>
                <a:effectLst/>
                <a:latin typeface="JetBrains Mono"/>
              </a:rPr>
              <a:t>#from </a:t>
            </a:r>
            <a:r>
              <a:rPr kumimoji="0" lang="en-US" altLang="en-US" sz="900" b="0" i="0" u="none" strike="noStrike" cap="none" normalizeH="0" baseline="0" dirty="0">
                <a:ln>
                  <a:noFill/>
                </a:ln>
                <a:solidFill>
                  <a:srgbClr val="A9B7C6"/>
                </a:solidFill>
                <a:effectLst/>
                <a:latin typeface="JetBrains Mono"/>
              </a:rPr>
              <a:t>distutils.log </a:t>
            </a:r>
            <a:r>
              <a:rPr kumimoji="0" lang="en-US" altLang="en-US" sz="900" b="0" i="0" u="none" strike="noStrike" cap="none" normalizeH="0" baseline="0" dirty="0">
                <a:ln>
                  <a:noFill/>
                </a:ln>
                <a:solidFill>
                  <a:srgbClr val="CC7832"/>
                </a:solidFill>
                <a:effectLst/>
                <a:latin typeface="JetBrains Mono"/>
              </a:rPr>
              <a:t>import </a:t>
            </a:r>
            <a:r>
              <a:rPr kumimoji="0" lang="en-US" altLang="en-US" sz="900" b="0" i="0" u="none" strike="noStrike" cap="none" normalizeH="0" baseline="0" dirty="0">
                <a:ln>
                  <a:noFill/>
                </a:ln>
                <a:solidFill>
                  <a:srgbClr val="A9B7C6"/>
                </a:solidFill>
                <a:effectLst/>
                <a:latin typeface="JetBrains Mono"/>
              </a:rPr>
              <a:t>debug</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from </a:t>
            </a:r>
            <a:r>
              <a:rPr kumimoji="0" lang="en-US" altLang="en-US" sz="900" b="0" i="0" u="none" strike="noStrike" cap="none" normalizeH="0" baseline="0" dirty="0" err="1">
                <a:ln>
                  <a:noFill/>
                </a:ln>
                <a:solidFill>
                  <a:srgbClr val="A9B7C6"/>
                </a:solidFill>
                <a:effectLst/>
                <a:latin typeface="JetBrains Mono"/>
              </a:rPr>
              <a:t>fileinput</a:t>
            </a: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a:ln>
                  <a:noFill/>
                </a:ln>
                <a:solidFill>
                  <a:srgbClr val="CC7832"/>
                </a:solidFill>
                <a:effectLst/>
                <a:latin typeface="JetBrains Mono"/>
              </a:rPr>
              <a:t>import </a:t>
            </a:r>
            <a:r>
              <a:rPr kumimoji="0" lang="en-US" altLang="en-US" sz="900" b="0" i="0" u="none" strike="noStrike" cap="none" normalizeH="0" baseline="0" dirty="0">
                <a:ln>
                  <a:noFill/>
                </a:ln>
                <a:solidFill>
                  <a:srgbClr val="A9B7C6"/>
                </a:solidFill>
                <a:effectLst/>
                <a:latin typeface="JetBrains Mono"/>
              </a:rPr>
              <a:t>filename</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from </a:t>
            </a:r>
            <a:r>
              <a:rPr kumimoji="0" lang="en-US" altLang="en-US" sz="900" b="0" i="0" u="none" strike="noStrike" cap="none" normalizeH="0" baseline="0" dirty="0">
                <a:ln>
                  <a:noFill/>
                </a:ln>
                <a:solidFill>
                  <a:srgbClr val="A9B7C6"/>
                </a:solidFill>
                <a:effectLst/>
                <a:latin typeface="JetBrains Mono"/>
              </a:rPr>
              <a:t>flask </a:t>
            </a:r>
            <a:r>
              <a:rPr kumimoji="0" lang="en-US" altLang="en-US" sz="900" b="0" i="0" u="none" strike="noStrike" cap="none" normalizeH="0" baseline="0" dirty="0">
                <a:ln>
                  <a:noFill/>
                </a:ln>
                <a:solidFill>
                  <a:srgbClr val="CC7832"/>
                </a:solidFill>
                <a:effectLst/>
                <a:latin typeface="JetBrains Mono"/>
              </a:rPr>
              <a:t>import </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app = Flask(__name__)</a:t>
            </a:r>
            <a:br>
              <a:rPr kumimoji="0" lang="en-US" altLang="en-US" sz="900" b="0" i="0" u="none" strike="noStrike" cap="none" normalizeH="0" baseline="0" dirty="0">
                <a:ln>
                  <a:noFill/>
                </a:ln>
                <a:solidFill>
                  <a:srgbClr val="A9B7C6"/>
                </a:solidFill>
                <a:effectLst/>
                <a:latin typeface="JetBrains Mono"/>
              </a:rPr>
            </a:b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BBB529"/>
                </a:solidFill>
                <a:effectLst/>
                <a:latin typeface="JetBrains Mono"/>
              </a:rPr>
              <a:t>@app.route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A8759"/>
                </a:solidFill>
                <a:effectLst/>
                <a:latin typeface="JetBrains Mono"/>
              </a:rPr>
              <a:t>'/'</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def </a:t>
            </a:r>
            <a:r>
              <a:rPr kumimoji="0" lang="en-US" altLang="en-US" sz="900" b="0" i="0" u="none" strike="noStrike" cap="none" normalizeH="0" baseline="0" dirty="0">
                <a:ln>
                  <a:noFill/>
                </a:ln>
                <a:solidFill>
                  <a:srgbClr val="FFC66D"/>
                </a:solidFill>
                <a:effectLst/>
                <a:latin typeface="JetBrains Mono"/>
              </a:rPr>
              <a:t>main</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a:ln>
                  <a:noFill/>
                </a:ln>
                <a:solidFill>
                  <a:srgbClr val="CC7832"/>
                </a:solidFill>
                <a:effectLst/>
                <a:latin typeface="JetBrains Mono"/>
              </a:rPr>
              <a:t>return </a:t>
            </a:r>
            <a:r>
              <a:rPr kumimoji="0" lang="en-US" altLang="en-US" sz="900" b="0" i="0" u="none" strike="noStrike" cap="none" normalizeH="0" baseline="0" dirty="0" err="1">
                <a:ln>
                  <a:noFill/>
                </a:ln>
                <a:solidFill>
                  <a:srgbClr val="A9B7C6"/>
                </a:solidFill>
                <a:effectLst/>
                <a:latin typeface="JetBrains Mono"/>
              </a:rPr>
              <a:t>render_template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A8759"/>
                </a:solidFill>
                <a:effectLst/>
                <a:latin typeface="JetBrains Mono"/>
              </a:rPr>
              <a:t>"index.html"</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BBB529"/>
                </a:solidFill>
                <a:effectLst/>
                <a:latin typeface="JetBrains Mono"/>
              </a:rPr>
              <a:t>@app.route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A8759"/>
                </a:solidFill>
                <a:effectLst/>
                <a:latin typeface="JetBrains Mono"/>
              </a:rPr>
              <a:t>‘/uploader'</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A4926"/>
                </a:solidFill>
                <a:effectLst/>
                <a:latin typeface="JetBrains Mono"/>
              </a:rPr>
              <a:t>methods </a:t>
            </a: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a:ln>
                  <a:noFill/>
                </a:ln>
                <a:solidFill>
                  <a:srgbClr val="6A8759"/>
                </a:solidFill>
                <a:effectLst/>
                <a:latin typeface="JetBrains Mono"/>
              </a:rPr>
              <a:t>'POST'</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def </a:t>
            </a:r>
            <a:r>
              <a:rPr kumimoji="0" lang="en-US" altLang="en-US" sz="900" b="0" i="0" u="none" strike="noStrike" cap="none" normalizeH="0" baseline="0" dirty="0">
                <a:ln>
                  <a:noFill/>
                </a:ln>
                <a:solidFill>
                  <a:srgbClr val="FFC66D"/>
                </a:solidFill>
                <a:effectLst/>
                <a:latin typeface="JetBrains Mono"/>
              </a:rPr>
              <a:t>success</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a:ln>
                  <a:noFill/>
                </a:ln>
                <a:solidFill>
                  <a:srgbClr val="CC7832"/>
                </a:solidFill>
                <a:effectLst/>
                <a:latin typeface="JetBrains Mono"/>
              </a:rPr>
              <a:t>if </a:t>
            </a:r>
            <a:r>
              <a:rPr kumimoji="0" lang="en-US" altLang="en-US" sz="900" b="0" i="0" u="none" strike="noStrike" cap="none" normalizeH="0" baseline="0" dirty="0" err="1">
                <a:ln>
                  <a:noFill/>
                </a:ln>
                <a:solidFill>
                  <a:srgbClr val="A9B7C6"/>
                </a:solidFill>
                <a:effectLst/>
                <a:latin typeface="JetBrains Mono"/>
              </a:rPr>
              <a:t>request.method</a:t>
            </a:r>
            <a:r>
              <a:rPr kumimoji="0" lang="en-US" altLang="en-US" sz="900" b="0" i="0" u="none" strike="noStrike" cap="none" normalizeH="0" baseline="0" dirty="0">
                <a:ln>
                  <a:noFill/>
                </a:ln>
                <a:solidFill>
                  <a:srgbClr val="A9B7C6"/>
                </a:solidFill>
                <a:effectLst/>
                <a:latin typeface="JetBrains Mono"/>
              </a:rPr>
              <a:t> == </a:t>
            </a:r>
            <a:r>
              <a:rPr kumimoji="0" lang="en-US" altLang="en-US" sz="900" b="0" i="0" u="none" strike="noStrike" cap="none" normalizeH="0" baseline="0" dirty="0">
                <a:ln>
                  <a:noFill/>
                </a:ln>
                <a:solidFill>
                  <a:srgbClr val="6A8759"/>
                </a:solidFill>
                <a:effectLst/>
                <a:latin typeface="JetBrains Mono"/>
              </a:rPr>
              <a:t>'POST'</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f = </a:t>
            </a:r>
            <a:r>
              <a:rPr kumimoji="0" lang="en-US" altLang="en-US" sz="900" b="0" i="0" u="none" strike="noStrike" cap="none" normalizeH="0" baseline="0" dirty="0" err="1">
                <a:ln>
                  <a:noFill/>
                </a:ln>
                <a:solidFill>
                  <a:srgbClr val="A9B7C6"/>
                </a:solidFill>
                <a:effectLst/>
                <a:latin typeface="JetBrains Mono"/>
              </a:rPr>
              <a:t>request.files</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A8759"/>
                </a:solidFill>
                <a:effectLst/>
                <a:latin typeface="JetBrains Mono"/>
              </a:rPr>
              <a:t>'file'</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f.save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err="1">
                <a:ln>
                  <a:noFill/>
                </a:ln>
                <a:solidFill>
                  <a:srgbClr val="A9B7C6"/>
                </a:solidFill>
                <a:effectLst/>
                <a:latin typeface="JetBrains Mono"/>
              </a:rPr>
              <a:t>f.filename</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a:ln>
                  <a:noFill/>
                </a:ln>
                <a:solidFill>
                  <a:srgbClr val="CC7832"/>
                </a:solidFill>
                <a:effectLst/>
                <a:latin typeface="JetBrains Mono"/>
              </a:rPr>
              <a:t>return </a:t>
            </a:r>
            <a:r>
              <a:rPr kumimoji="0" lang="en-US" altLang="en-US" sz="900" b="0" i="0" u="none" strike="noStrike" cap="none" normalizeH="0" baseline="0" dirty="0" err="1">
                <a:ln>
                  <a:noFill/>
                </a:ln>
                <a:solidFill>
                  <a:srgbClr val="A9B7C6"/>
                </a:solidFill>
                <a:effectLst/>
                <a:latin typeface="JetBrains Mono"/>
              </a:rPr>
              <a:t>render_template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A8759"/>
                </a:solidFill>
                <a:effectLst/>
                <a:latin typeface="JetBrains Mono"/>
              </a:rPr>
              <a:t>"Acknowledgement.html"</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A4926"/>
                </a:solidFill>
                <a:effectLst/>
                <a:latin typeface="JetBrains Mono"/>
              </a:rPr>
              <a:t>name </a:t>
            </a: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f.filename</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if </a:t>
            </a:r>
            <a:r>
              <a:rPr kumimoji="0" lang="en-US" altLang="en-US" sz="900" b="0" i="0" u="none" strike="noStrike" cap="none" normalizeH="0" baseline="0" dirty="0">
                <a:ln>
                  <a:noFill/>
                </a:ln>
                <a:solidFill>
                  <a:srgbClr val="A9B7C6"/>
                </a:solidFill>
                <a:effectLst/>
                <a:latin typeface="JetBrains Mono"/>
              </a:rPr>
              <a:t>__name__ == </a:t>
            </a:r>
            <a:r>
              <a:rPr kumimoji="0" lang="en-US" altLang="en-US" sz="900" b="0" i="0" u="none" strike="noStrike" cap="none" normalizeH="0" baseline="0" dirty="0">
                <a:ln>
                  <a:noFill/>
                </a:ln>
                <a:solidFill>
                  <a:srgbClr val="6A8759"/>
                </a:solidFill>
                <a:effectLst/>
                <a:latin typeface="JetBrains Mono"/>
              </a:rPr>
              <a:t>'__main__'</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app.run</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AA4926"/>
                </a:solidFill>
                <a:effectLst/>
                <a:latin typeface="JetBrains Mono"/>
              </a:rPr>
              <a:t>debug</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CC7832"/>
                </a:solidFill>
                <a:effectLst/>
                <a:latin typeface="JetBrains Mono"/>
              </a:rPr>
              <a:t>True</a:t>
            </a:r>
            <a:r>
              <a:rPr kumimoji="0" lang="en-US" altLang="en-US" sz="900" b="0" i="0" u="none" strike="noStrike" cap="none" normalizeH="0" baseline="0" dirty="0">
                <a:ln>
                  <a:noFill/>
                </a:ln>
                <a:solidFill>
                  <a:srgbClr val="A9B7C6"/>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764092"/>
            <a:ext cx="6440557"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E8BF6A"/>
                </a:solidFill>
                <a:effectLst/>
                <a:latin typeface="JetBrains Mono"/>
              </a:rPr>
              <a:t>&lt;html&gt;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   &lt;body&gt;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      &lt;form </a:t>
            </a:r>
            <a:r>
              <a:rPr kumimoji="0" lang="en-US" altLang="en-US" sz="1600" b="0" i="0" u="none" strike="noStrike" cap="none" normalizeH="0" baseline="0" dirty="0">
                <a:ln>
                  <a:noFill/>
                </a:ln>
                <a:solidFill>
                  <a:srgbClr val="BABABA"/>
                </a:solidFill>
                <a:effectLst/>
                <a:latin typeface="JetBrains Mono"/>
              </a:rPr>
              <a:t>action </a:t>
            </a:r>
            <a:r>
              <a:rPr kumimoji="0" lang="en-US" altLang="en-US" sz="1600" b="0" i="0" u="none" strike="noStrike" cap="none" normalizeH="0" baseline="0" dirty="0">
                <a:ln>
                  <a:noFill/>
                </a:ln>
                <a:solidFill>
                  <a:srgbClr val="A5C261"/>
                </a:solidFill>
                <a:effectLst/>
                <a:latin typeface="JetBrains Mono"/>
              </a:rPr>
              <a:t>= "http://localhost:5000/uploader" </a:t>
            </a:r>
            <a:r>
              <a:rPr kumimoji="0" lang="en-US" altLang="en-US" sz="1600" b="0" i="0" u="none" strike="noStrike" cap="none" normalizeH="0" baseline="0" dirty="0">
                <a:ln>
                  <a:noFill/>
                </a:ln>
                <a:solidFill>
                  <a:srgbClr val="BABABA"/>
                </a:solidFill>
                <a:effectLst/>
                <a:latin typeface="JetBrains Mono"/>
              </a:rPr>
              <a:t>method </a:t>
            </a:r>
            <a:r>
              <a:rPr kumimoji="0" lang="en-US" altLang="en-US" sz="1600" b="0" i="0" u="none" strike="noStrike" cap="none" normalizeH="0" baseline="0" dirty="0">
                <a:ln>
                  <a:noFill/>
                </a:ln>
                <a:solidFill>
                  <a:srgbClr val="A5C261"/>
                </a:solidFill>
                <a:effectLst/>
                <a:latin typeface="JetBrains Mono"/>
              </a:rPr>
              <a:t>= "POST"</a:t>
            </a:r>
            <a:br>
              <a:rPr kumimoji="0" lang="en-US" altLang="en-US" sz="1600" b="0" i="0" u="none" strike="noStrike" cap="none" normalizeH="0" baseline="0" dirty="0">
                <a:ln>
                  <a:noFill/>
                </a:ln>
                <a:solidFill>
                  <a:srgbClr val="A5C261"/>
                </a:solidFill>
                <a:effectLst/>
                <a:latin typeface="JetBrains Mono"/>
              </a:rPr>
            </a:br>
            <a:r>
              <a:rPr kumimoji="0" lang="en-US" altLang="en-US" sz="1600" b="0" i="0" u="none" strike="noStrike" cap="none" normalizeH="0" baseline="0" dirty="0">
                <a:ln>
                  <a:noFill/>
                </a:ln>
                <a:solidFill>
                  <a:srgbClr val="A5C261"/>
                </a:solidFill>
                <a:effectLst/>
                <a:latin typeface="JetBrains Mono"/>
              </a:rPr>
              <a:t>         </a:t>
            </a:r>
            <a:r>
              <a:rPr kumimoji="0" lang="en-US" altLang="en-US" sz="1600" b="0" i="0" u="none" strike="noStrike" cap="none" normalizeH="0" baseline="0" dirty="0" err="1">
                <a:ln>
                  <a:noFill/>
                </a:ln>
                <a:solidFill>
                  <a:srgbClr val="BABABA"/>
                </a:solidFill>
                <a:effectLst/>
                <a:latin typeface="JetBrains Mono"/>
              </a:rPr>
              <a:t>enctype</a:t>
            </a:r>
            <a:r>
              <a:rPr kumimoji="0" lang="en-US" altLang="en-US" sz="1600" b="0" i="0" u="none" strike="noStrike" cap="none" normalizeH="0" baseline="0" dirty="0">
                <a:ln>
                  <a:noFill/>
                </a:ln>
                <a:solidFill>
                  <a:srgbClr val="BABABA"/>
                </a:solidFill>
                <a:effectLst/>
                <a:latin typeface="JetBrains Mono"/>
              </a:rPr>
              <a:t> </a:t>
            </a:r>
            <a:r>
              <a:rPr kumimoji="0" lang="en-US" altLang="en-US" sz="1600" b="0" i="0" u="none" strike="noStrike" cap="none" normalizeH="0" baseline="0" dirty="0">
                <a:ln>
                  <a:noFill/>
                </a:ln>
                <a:solidFill>
                  <a:srgbClr val="A5C261"/>
                </a:solidFill>
                <a:effectLst/>
                <a:latin typeface="JetBrains Mono"/>
              </a:rPr>
              <a:t>= "multipart/form-data"</a:t>
            </a:r>
            <a:r>
              <a:rPr kumimoji="0" lang="en-US" altLang="en-US" sz="1600" b="0" i="0" u="none" strike="noStrike" cap="none" normalizeH="0" baseline="0" dirty="0">
                <a:ln>
                  <a:noFill/>
                </a:ln>
                <a:solidFill>
                  <a:srgbClr val="E8BF6A"/>
                </a:solidFill>
                <a:effectLst/>
                <a:latin typeface="JetBrains Mono"/>
              </a:rPr>
              <a:t>&gt;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         &lt;input </a:t>
            </a:r>
            <a:r>
              <a:rPr kumimoji="0" lang="en-US" altLang="en-US" sz="1600" b="0" i="0" u="none" strike="noStrike" cap="none" normalizeH="0" baseline="0" dirty="0">
                <a:ln>
                  <a:noFill/>
                </a:ln>
                <a:solidFill>
                  <a:srgbClr val="BABABA"/>
                </a:solidFill>
                <a:effectLst/>
                <a:latin typeface="JetBrains Mono"/>
              </a:rPr>
              <a:t>type </a:t>
            </a:r>
            <a:r>
              <a:rPr kumimoji="0" lang="en-US" altLang="en-US" sz="1600" b="0" i="0" u="none" strike="noStrike" cap="none" normalizeH="0" baseline="0" dirty="0">
                <a:ln>
                  <a:noFill/>
                </a:ln>
                <a:solidFill>
                  <a:srgbClr val="A5C261"/>
                </a:solidFill>
                <a:effectLst/>
                <a:latin typeface="JetBrains Mono"/>
              </a:rPr>
              <a:t>= "file" </a:t>
            </a:r>
            <a:r>
              <a:rPr kumimoji="0" lang="en-US" altLang="en-US" sz="1600" b="0" i="0" u="none" strike="noStrike" cap="none" normalizeH="0" baseline="0" dirty="0">
                <a:ln>
                  <a:noFill/>
                </a:ln>
                <a:solidFill>
                  <a:srgbClr val="BABABA"/>
                </a:solidFill>
                <a:effectLst/>
                <a:latin typeface="JetBrains Mono"/>
              </a:rPr>
              <a:t>name </a:t>
            </a:r>
            <a:r>
              <a:rPr kumimoji="0" lang="en-US" altLang="en-US" sz="1600" b="0" i="0" u="none" strike="noStrike" cap="none" normalizeH="0" baseline="0" dirty="0">
                <a:ln>
                  <a:noFill/>
                </a:ln>
                <a:solidFill>
                  <a:srgbClr val="A5C261"/>
                </a:solidFill>
                <a:effectLst/>
                <a:latin typeface="JetBrains Mono"/>
              </a:rPr>
              <a:t>= "file" </a:t>
            </a:r>
            <a:r>
              <a:rPr kumimoji="0" lang="en-US" altLang="en-US" sz="1600" b="0" i="0" u="none" strike="noStrike" cap="none" normalizeH="0" baseline="0" dirty="0">
                <a:ln>
                  <a:noFill/>
                </a:ln>
                <a:solidFill>
                  <a:srgbClr val="E8BF6A"/>
                </a:solidFill>
                <a:effectLst/>
                <a:latin typeface="JetBrains Mono"/>
              </a:rPr>
              <a:t>/&gt;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         &lt;input </a:t>
            </a:r>
            <a:r>
              <a:rPr kumimoji="0" lang="en-US" altLang="en-US" sz="1600" b="0" i="0" u="none" strike="noStrike" cap="none" normalizeH="0" baseline="0" dirty="0">
                <a:ln>
                  <a:noFill/>
                </a:ln>
                <a:solidFill>
                  <a:srgbClr val="BABABA"/>
                </a:solidFill>
                <a:effectLst/>
                <a:latin typeface="JetBrains Mono"/>
              </a:rPr>
              <a:t>type </a:t>
            </a:r>
            <a:r>
              <a:rPr kumimoji="0" lang="en-US" altLang="en-US" sz="1600" b="0" i="0" u="none" strike="noStrike" cap="none" normalizeH="0" baseline="0" dirty="0">
                <a:ln>
                  <a:noFill/>
                </a:ln>
                <a:solidFill>
                  <a:srgbClr val="A5C261"/>
                </a:solidFill>
                <a:effectLst/>
                <a:latin typeface="JetBrains Mono"/>
              </a:rPr>
              <a:t>= "submit"</a:t>
            </a:r>
            <a:r>
              <a:rPr kumimoji="0" lang="en-US" altLang="en-US" sz="1600" b="0" i="0" u="none" strike="noStrike" cap="none" normalizeH="0" baseline="0" dirty="0">
                <a:ln>
                  <a:noFill/>
                </a:ln>
                <a:solidFill>
                  <a:srgbClr val="E8BF6A"/>
                </a:solidFill>
                <a:effectLst/>
                <a:latin typeface="JetBrains Mono"/>
              </a:rPr>
              <a:t>/&gt;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      &lt;/form&gt;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   &lt;/body&gt;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&lt;/html&gt;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6" name="TextBox 5"/>
          <p:cNvSpPr txBox="1"/>
          <p:nvPr/>
        </p:nvSpPr>
        <p:spPr>
          <a:xfrm>
            <a:off x="159026" y="258417"/>
            <a:ext cx="1216102" cy="369332"/>
          </a:xfrm>
          <a:prstGeom prst="rect">
            <a:avLst/>
          </a:prstGeom>
          <a:noFill/>
        </p:spPr>
        <p:txBody>
          <a:bodyPr wrap="none" rtlCol="0">
            <a:spAutoFit/>
          </a:bodyPr>
          <a:lstStyle/>
          <a:p>
            <a:r>
              <a:rPr lang="en-US" b="1" dirty="0"/>
              <a:t>Index.html</a:t>
            </a:r>
          </a:p>
        </p:txBody>
      </p:sp>
      <p:sp>
        <p:nvSpPr>
          <p:cNvPr id="7" name="Rectangle 6"/>
          <p:cNvSpPr/>
          <p:nvPr/>
        </p:nvSpPr>
        <p:spPr>
          <a:xfrm>
            <a:off x="7809827" y="3409484"/>
            <a:ext cx="2476191" cy="369332"/>
          </a:xfrm>
          <a:prstGeom prst="rect">
            <a:avLst/>
          </a:prstGeom>
        </p:spPr>
        <p:txBody>
          <a:bodyPr wrap="none">
            <a:spAutoFit/>
          </a:bodyPr>
          <a:lstStyle/>
          <a:p>
            <a:r>
              <a:rPr lang="en-US" b="1" dirty="0"/>
              <a:t>Acknowledgement.html</a:t>
            </a:r>
          </a:p>
        </p:txBody>
      </p:sp>
      <p:sp>
        <p:nvSpPr>
          <p:cNvPr id="8" name="Down Arrow 7"/>
          <p:cNvSpPr/>
          <p:nvPr/>
        </p:nvSpPr>
        <p:spPr>
          <a:xfrm>
            <a:off x="1948070" y="3319670"/>
            <a:ext cx="834887" cy="6559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
          <p:cNvSpPr>
            <a:spLocks noChangeArrowheads="1"/>
          </p:cNvSpPr>
          <p:nvPr/>
        </p:nvSpPr>
        <p:spPr bwMode="auto">
          <a:xfrm>
            <a:off x="6062871" y="3847165"/>
            <a:ext cx="5970104"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8BF6A"/>
                </a:solidFill>
                <a:effectLst/>
                <a:latin typeface="JetBrains Mono"/>
              </a:rPr>
              <a:t>&lt;html&gt;</a:t>
            </a:r>
            <a:br>
              <a:rPr kumimoji="0" lang="en-US" altLang="en-US" sz="2000" b="0" i="0" u="none" strike="noStrike" cap="none" normalizeH="0" baseline="0" dirty="0">
                <a:ln>
                  <a:noFill/>
                </a:ln>
                <a:solidFill>
                  <a:srgbClr val="E8BF6A"/>
                </a:solidFill>
                <a:effectLst/>
                <a:latin typeface="JetBrains Mono"/>
              </a:rPr>
            </a:br>
            <a:r>
              <a:rPr kumimoji="0" lang="en-US" altLang="en-US" sz="2000" b="0" i="0" u="none" strike="noStrike" cap="none" normalizeH="0" baseline="0" dirty="0">
                <a:ln>
                  <a:noFill/>
                </a:ln>
                <a:solidFill>
                  <a:srgbClr val="E8BF6A"/>
                </a:solidFill>
                <a:effectLst/>
                <a:latin typeface="JetBrains Mono"/>
              </a:rPr>
              <a:t>&lt;head&gt;</a:t>
            </a:r>
            <a:br>
              <a:rPr kumimoji="0" lang="en-US" altLang="en-US" sz="2000" b="0" i="0" u="none" strike="noStrike" cap="none" normalizeH="0" baseline="0" dirty="0">
                <a:ln>
                  <a:noFill/>
                </a:ln>
                <a:solidFill>
                  <a:srgbClr val="E8BF6A"/>
                </a:solidFill>
                <a:effectLst/>
                <a:latin typeface="JetBrains Mono"/>
              </a:rPr>
            </a:br>
            <a:r>
              <a:rPr kumimoji="0" lang="en-US" altLang="en-US" sz="2000" b="0" i="0" u="none" strike="noStrike" cap="none" normalizeH="0" baseline="0" dirty="0">
                <a:ln>
                  <a:noFill/>
                </a:ln>
                <a:solidFill>
                  <a:srgbClr val="E8BF6A"/>
                </a:solidFill>
                <a:effectLst/>
                <a:latin typeface="JetBrains Mono"/>
              </a:rPr>
              <a:t>   &lt;title&gt;</a:t>
            </a:r>
            <a:r>
              <a:rPr kumimoji="0" lang="en-US" altLang="en-US" sz="2000" b="0" i="0" u="none" strike="noStrike" cap="none" normalizeH="0" baseline="0" dirty="0">
                <a:ln>
                  <a:noFill/>
                </a:ln>
                <a:solidFill>
                  <a:srgbClr val="A9B7C6"/>
                </a:solidFill>
                <a:effectLst/>
                <a:latin typeface="JetBrains Mono"/>
              </a:rPr>
              <a:t>success</a:t>
            </a:r>
            <a:r>
              <a:rPr kumimoji="0" lang="en-US" altLang="en-US" sz="2000" b="0" i="0" u="none" strike="noStrike" cap="none" normalizeH="0" baseline="0" dirty="0">
                <a:ln>
                  <a:noFill/>
                </a:ln>
                <a:solidFill>
                  <a:srgbClr val="E8BF6A"/>
                </a:solidFill>
                <a:effectLst/>
                <a:latin typeface="JetBrains Mono"/>
              </a:rPr>
              <a:t>&lt;/title&gt;</a:t>
            </a:r>
            <a:br>
              <a:rPr kumimoji="0" lang="en-US" altLang="en-US" sz="2000" b="0" i="0" u="none" strike="noStrike" cap="none" normalizeH="0" baseline="0" dirty="0">
                <a:ln>
                  <a:noFill/>
                </a:ln>
                <a:solidFill>
                  <a:srgbClr val="E8BF6A"/>
                </a:solidFill>
                <a:effectLst/>
                <a:latin typeface="JetBrains Mono"/>
              </a:rPr>
            </a:br>
            <a:r>
              <a:rPr kumimoji="0" lang="en-US" altLang="en-US" sz="2000" b="0" i="0" u="none" strike="noStrike" cap="none" normalizeH="0" baseline="0" dirty="0">
                <a:ln>
                  <a:noFill/>
                </a:ln>
                <a:solidFill>
                  <a:srgbClr val="E8BF6A"/>
                </a:solidFill>
                <a:effectLst/>
                <a:latin typeface="JetBrains Mono"/>
              </a:rPr>
              <a:t>&lt;/head&gt;</a:t>
            </a:r>
            <a:br>
              <a:rPr kumimoji="0" lang="en-US" altLang="en-US" sz="2000" b="0" i="0" u="none" strike="noStrike" cap="none" normalizeH="0" baseline="0" dirty="0">
                <a:ln>
                  <a:noFill/>
                </a:ln>
                <a:solidFill>
                  <a:srgbClr val="E8BF6A"/>
                </a:solidFill>
                <a:effectLst/>
                <a:latin typeface="JetBrains Mono"/>
              </a:rPr>
            </a:br>
            <a:r>
              <a:rPr kumimoji="0" lang="en-US" altLang="en-US" sz="2000" b="0" i="0" u="none" strike="noStrike" cap="none" normalizeH="0" baseline="0" dirty="0">
                <a:ln>
                  <a:noFill/>
                </a:ln>
                <a:solidFill>
                  <a:srgbClr val="E8BF6A"/>
                </a:solidFill>
                <a:effectLst/>
                <a:latin typeface="JetBrains Mono"/>
              </a:rPr>
              <a:t>&lt;body&gt;</a:t>
            </a:r>
            <a:br>
              <a:rPr kumimoji="0" lang="en-US" altLang="en-US" sz="2000" b="0" i="0" u="none" strike="noStrike" cap="none" normalizeH="0" baseline="0" dirty="0">
                <a:ln>
                  <a:noFill/>
                </a:ln>
                <a:solidFill>
                  <a:srgbClr val="E8BF6A"/>
                </a:solidFill>
                <a:effectLst/>
                <a:latin typeface="JetBrains Mono"/>
              </a:rPr>
            </a:br>
            <a:r>
              <a:rPr kumimoji="0" lang="en-US" altLang="en-US" sz="2000" b="0" i="0" u="none" strike="noStrike" cap="none" normalizeH="0" baseline="0" dirty="0">
                <a:ln>
                  <a:noFill/>
                </a:ln>
                <a:solidFill>
                  <a:srgbClr val="E8BF6A"/>
                </a:solidFill>
                <a:effectLst/>
                <a:latin typeface="JetBrains Mono"/>
              </a:rPr>
              <a:t>   &lt;p&gt;</a:t>
            </a:r>
            <a:r>
              <a:rPr kumimoji="0" lang="en-US" altLang="en-US" sz="2000" b="0" i="0" u="none" strike="noStrike" cap="none" normalizeH="0" baseline="0" dirty="0">
                <a:ln>
                  <a:noFill/>
                </a:ln>
                <a:solidFill>
                  <a:srgbClr val="A9B7C6"/>
                </a:solidFill>
                <a:effectLst/>
                <a:latin typeface="JetBrains Mono"/>
              </a:rPr>
              <a:t>File uploaded successfully</a:t>
            </a:r>
            <a:r>
              <a:rPr kumimoji="0" lang="en-US" altLang="en-US" sz="2000" b="0" i="0" u="none" strike="noStrike" cap="none" normalizeH="0" baseline="0" dirty="0">
                <a:ln>
                  <a:noFill/>
                </a:ln>
                <a:solidFill>
                  <a:srgbClr val="E8BF6A"/>
                </a:solidFill>
                <a:effectLst/>
                <a:latin typeface="JetBrains Mono"/>
              </a:rPr>
              <a:t>&lt;/p&gt;</a:t>
            </a:r>
            <a:br>
              <a:rPr kumimoji="0" lang="en-US" altLang="en-US" sz="2000" b="0" i="0" u="none" strike="noStrike" cap="none" normalizeH="0" baseline="0" dirty="0">
                <a:ln>
                  <a:noFill/>
                </a:ln>
                <a:solidFill>
                  <a:srgbClr val="E8BF6A"/>
                </a:solidFill>
                <a:effectLst/>
                <a:latin typeface="JetBrains Mono"/>
              </a:rPr>
            </a:br>
            <a:r>
              <a:rPr kumimoji="0" lang="en-US" altLang="en-US" sz="2000" b="0" i="0" u="none" strike="noStrike" cap="none" normalizeH="0" baseline="0" dirty="0">
                <a:ln>
                  <a:noFill/>
                </a:ln>
                <a:solidFill>
                  <a:srgbClr val="E8BF6A"/>
                </a:solidFill>
                <a:effectLst/>
                <a:latin typeface="JetBrains Mono"/>
              </a:rPr>
              <a:t>   &lt;p&gt;</a:t>
            </a:r>
            <a:r>
              <a:rPr kumimoji="0" lang="en-US" altLang="en-US" sz="2000" b="0" i="0" u="none" strike="noStrike" cap="none" normalizeH="0" baseline="0" dirty="0">
                <a:ln>
                  <a:noFill/>
                </a:ln>
                <a:solidFill>
                  <a:srgbClr val="A9B7C6"/>
                </a:solidFill>
                <a:effectLst/>
                <a:latin typeface="JetBrains Mono"/>
              </a:rPr>
              <a:t>File Name: {{name}}</a:t>
            </a:r>
            <a:r>
              <a:rPr kumimoji="0" lang="en-US" altLang="en-US" sz="2000" b="0" i="0" u="none" strike="noStrike" cap="none" normalizeH="0" baseline="0" dirty="0">
                <a:ln>
                  <a:noFill/>
                </a:ln>
                <a:solidFill>
                  <a:srgbClr val="E8BF6A"/>
                </a:solidFill>
                <a:effectLst/>
                <a:latin typeface="JetBrains Mono"/>
              </a:rPr>
              <a:t>&lt;/p&gt;</a:t>
            </a:r>
            <a:br>
              <a:rPr kumimoji="0" lang="en-US" altLang="en-US" sz="2000" b="0" i="0" u="none" strike="noStrike" cap="none" normalizeH="0" baseline="0" dirty="0">
                <a:ln>
                  <a:noFill/>
                </a:ln>
                <a:solidFill>
                  <a:srgbClr val="E8BF6A"/>
                </a:solidFill>
                <a:effectLst/>
                <a:latin typeface="JetBrains Mono"/>
              </a:rPr>
            </a:br>
            <a:r>
              <a:rPr kumimoji="0" lang="en-US" altLang="en-US" sz="2000" b="0" i="0" u="none" strike="noStrike" cap="none" normalizeH="0" baseline="0" dirty="0">
                <a:ln>
                  <a:noFill/>
                </a:ln>
                <a:solidFill>
                  <a:srgbClr val="E8BF6A"/>
                </a:solidFill>
                <a:effectLst/>
                <a:latin typeface="JetBrains Mono"/>
              </a:rPr>
              <a:t>&lt;/body&gt;</a:t>
            </a:r>
            <a:br>
              <a:rPr kumimoji="0" lang="en-US" altLang="en-US" sz="2000" b="0" i="0" u="none" strike="noStrike" cap="none" normalizeH="0" baseline="0" dirty="0">
                <a:ln>
                  <a:noFill/>
                </a:ln>
                <a:solidFill>
                  <a:srgbClr val="E8BF6A"/>
                </a:solidFill>
                <a:effectLst/>
                <a:latin typeface="JetBrains Mono"/>
              </a:rPr>
            </a:br>
            <a:r>
              <a:rPr kumimoji="0" lang="en-US" altLang="en-US" sz="2000" b="0" i="0" u="none" strike="noStrike" cap="none" normalizeH="0" baseline="0" dirty="0">
                <a:ln>
                  <a:noFill/>
                </a:ln>
                <a:solidFill>
                  <a:srgbClr val="E8BF6A"/>
                </a:solidFill>
                <a:effectLst/>
                <a:latin typeface="JetBrains Mono"/>
              </a:rPr>
              <a:t>&lt;/html&gt;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10" name="Right Arrow 9"/>
          <p:cNvSpPr/>
          <p:nvPr/>
        </p:nvSpPr>
        <p:spPr>
          <a:xfrm>
            <a:off x="5168348" y="5029200"/>
            <a:ext cx="735495" cy="655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DAE85BA-AB8C-7798-58A0-5D98681A2CB6}"/>
              </a:ext>
            </a:extLst>
          </p:cNvPr>
          <p:cNvSpPr txBox="1"/>
          <p:nvPr/>
        </p:nvSpPr>
        <p:spPr>
          <a:xfrm>
            <a:off x="7509510" y="1154430"/>
            <a:ext cx="1939121" cy="523220"/>
          </a:xfrm>
          <a:prstGeom prst="rect">
            <a:avLst/>
          </a:prstGeom>
          <a:noFill/>
        </p:spPr>
        <p:txBody>
          <a:bodyPr wrap="none" rtlCol="0">
            <a:spAutoFit/>
          </a:bodyPr>
          <a:lstStyle/>
          <a:p>
            <a:r>
              <a:rPr lang="en-US" sz="2800" b="1" dirty="0">
                <a:solidFill>
                  <a:srgbClr val="0000CC"/>
                </a:solidFill>
              </a:rPr>
              <a:t>Example (2)</a:t>
            </a:r>
          </a:p>
        </p:txBody>
      </p:sp>
    </p:spTree>
    <p:extLst>
      <p:ext uri="{BB962C8B-B14F-4D97-AF65-F5344CB8AC3E}">
        <p14:creationId xmlns:p14="http://schemas.microsoft.com/office/powerpoint/2010/main" val="2289539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6D337-536C-775A-8845-68EADF5F0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E39D4-6FE6-A606-92D7-1329B4BEBC62}"/>
              </a:ext>
            </a:extLst>
          </p:cNvPr>
          <p:cNvSpPr>
            <a:spLocks noGrp="1"/>
          </p:cNvSpPr>
          <p:nvPr>
            <p:ph type="title"/>
          </p:nvPr>
        </p:nvSpPr>
        <p:spPr>
          <a:xfrm>
            <a:off x="519545" y="-30163"/>
            <a:ext cx="10515600" cy="1325563"/>
          </a:xfrm>
        </p:spPr>
        <p:txBody>
          <a:bodyPr/>
          <a:lstStyle/>
          <a:p>
            <a:r>
              <a:rPr lang="en-IN" dirty="0"/>
              <a:t>Installing Flask</a:t>
            </a:r>
          </a:p>
        </p:txBody>
      </p:sp>
      <p:sp>
        <p:nvSpPr>
          <p:cNvPr id="3" name="Content Placeholder 2">
            <a:extLst>
              <a:ext uri="{FF2B5EF4-FFF2-40B4-BE49-F238E27FC236}">
                <a16:creationId xmlns:a16="http://schemas.microsoft.com/office/drawing/2014/main" id="{6A968675-4C28-2463-FD39-AE36BA40866C}"/>
              </a:ext>
            </a:extLst>
          </p:cNvPr>
          <p:cNvSpPr>
            <a:spLocks noGrp="1"/>
          </p:cNvSpPr>
          <p:nvPr>
            <p:ph idx="1"/>
          </p:nvPr>
        </p:nvSpPr>
        <p:spPr>
          <a:xfrm>
            <a:off x="658091" y="1115291"/>
            <a:ext cx="10515600" cy="4881563"/>
          </a:xfrm>
        </p:spPr>
        <p:txBody>
          <a:bodyPr>
            <a:normAutofit/>
          </a:bodyPr>
          <a:lstStyle/>
          <a:p>
            <a:r>
              <a:rPr lang="en-IN" sz="2000" dirty="0"/>
              <a:t> </a:t>
            </a:r>
            <a:r>
              <a:rPr lang="en-IN" sz="2000" b="1" dirty="0"/>
              <a:t>Virtualenv</a:t>
            </a:r>
            <a:r>
              <a:rPr lang="en-IN" sz="2000" dirty="0"/>
              <a:t>  is the Virtual Python Environment Builder</a:t>
            </a:r>
          </a:p>
          <a:p>
            <a:r>
              <a:rPr lang="en-IN" sz="2000" dirty="0"/>
              <a:t>To install Virtualenv type in the command Pip install virtualenv</a:t>
            </a:r>
          </a:p>
          <a:p>
            <a:r>
              <a:rPr lang="en-US" sz="2000" dirty="0"/>
              <a:t>Create an environment:</a:t>
            </a:r>
          </a:p>
          <a:p>
            <a:endParaRPr lang="en-US" dirty="0"/>
          </a:p>
          <a:p>
            <a:endParaRPr lang="en-US" dirty="0"/>
          </a:p>
          <a:p>
            <a:pPr marL="914400" lvl="2" indent="0">
              <a:buNone/>
            </a:pPr>
            <a:endParaRPr lang="en-IN" sz="2800" dirty="0"/>
          </a:p>
          <a:p>
            <a:pPr marL="457200" lvl="1" indent="0">
              <a:buNone/>
            </a:pPr>
            <a:r>
              <a:rPr lang="en-IN" dirty="0"/>
              <a:t>											</a:t>
            </a:r>
          </a:p>
        </p:txBody>
      </p:sp>
      <p:graphicFrame>
        <p:nvGraphicFramePr>
          <p:cNvPr id="4" name="Table 3">
            <a:extLst>
              <a:ext uri="{FF2B5EF4-FFF2-40B4-BE49-F238E27FC236}">
                <a16:creationId xmlns:a16="http://schemas.microsoft.com/office/drawing/2014/main" id="{6140F250-E04E-C232-3138-475488B4144D}"/>
              </a:ext>
            </a:extLst>
          </p:cNvPr>
          <p:cNvGraphicFramePr>
            <a:graphicFrameLocks noGrp="1"/>
          </p:cNvGraphicFramePr>
          <p:nvPr>
            <p:extLst>
              <p:ext uri="{D42A27DB-BD31-4B8C-83A1-F6EECF244321}">
                <p14:modId xmlns:p14="http://schemas.microsoft.com/office/powerpoint/2010/main" val="1056066437"/>
              </p:ext>
            </p:extLst>
          </p:nvPr>
        </p:nvGraphicFramePr>
        <p:xfrm>
          <a:off x="1450109" y="2440854"/>
          <a:ext cx="8128000" cy="4043680"/>
        </p:xfrm>
        <a:graphic>
          <a:graphicData uri="http://schemas.openxmlformats.org/drawingml/2006/table">
            <a:tbl>
              <a:tblPr firstRow="1" bandRow="1">
                <a:tableStyleId>{2D5ABB26-0587-4C30-8999-92F81FD0307C}</a:tableStyleId>
              </a:tblPr>
              <a:tblGrid>
                <a:gridCol w="3842328">
                  <a:extLst>
                    <a:ext uri="{9D8B030D-6E8A-4147-A177-3AD203B41FA5}">
                      <a16:colId xmlns:a16="http://schemas.microsoft.com/office/drawing/2014/main" val="1486169857"/>
                    </a:ext>
                  </a:extLst>
                </a:gridCol>
                <a:gridCol w="4285672">
                  <a:extLst>
                    <a:ext uri="{9D8B030D-6E8A-4147-A177-3AD203B41FA5}">
                      <a16:colId xmlns:a16="http://schemas.microsoft.com/office/drawing/2014/main" val="3437617906"/>
                    </a:ext>
                  </a:extLst>
                </a:gridCol>
              </a:tblGrid>
              <a:tr h="370840">
                <a:tc>
                  <a:txBody>
                    <a:bodyPr/>
                    <a:lstStyle/>
                    <a:p>
                      <a:pPr algn="l"/>
                      <a:r>
                        <a:rPr lang="en-US" sz="1600" b="1" dirty="0"/>
                        <a:t>Mac</a:t>
                      </a:r>
                      <a:endParaRPr lang="en-US" sz="1600" b="0" i="0" dirty="0">
                        <a:solidFill>
                          <a:srgbClr val="3E4349"/>
                        </a:solidFill>
                        <a:effectLst/>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1" dirty="0"/>
                        <a:t>Windows</a:t>
                      </a:r>
                      <a:endParaRPr lang="en-US" sz="1600" b="0" i="0" dirty="0">
                        <a:solidFill>
                          <a:srgbClr val="3E4349"/>
                        </a:solidFill>
                        <a:effectLst/>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0014701"/>
                  </a:ext>
                </a:extLst>
              </a:tr>
              <a:tr h="370840">
                <a:tc gridSpan="2">
                  <a:txBody>
                    <a:bodyPr/>
                    <a:lstStyle/>
                    <a:p>
                      <a:pPr algn="l"/>
                      <a:r>
                        <a:rPr lang="en-US" sz="1600" b="0" i="0" dirty="0">
                          <a:solidFill>
                            <a:srgbClr val="000000"/>
                          </a:solidFill>
                          <a:effectLst/>
                          <a:latin typeface="Garamond" panose="02020404030301010803" pitchFamily="18" charset="0"/>
                        </a:rPr>
                        <a:t>Create an environment</a:t>
                      </a:r>
                      <a:r>
                        <a:rPr lang="en-US" sz="1600" b="0" i="0" dirty="0">
                          <a:solidFill>
                            <a:srgbClr val="DDDDDD"/>
                          </a:solidFill>
                          <a:effectLst/>
                          <a:latin typeface="Garamond" panose="02020404030301010803" pitchFamily="18" charset="0"/>
                          <a:hlinkClick r:id="rId3" tooltip="Permalink to this heading">
                            <a:extLst>
                              <a:ext uri="{A12FA001-AC4F-418D-AE19-62706E023703}">
                                <ahyp:hlinkClr xmlns:ahyp="http://schemas.microsoft.com/office/drawing/2018/hyperlinkcolor" val="tx"/>
                              </a:ext>
                            </a:extLst>
                          </a:hlinkClick>
                        </a:rPr>
                        <a:t>¶</a:t>
                      </a:r>
                      <a:endParaRPr lang="en-US" sz="1600" b="0" i="0" dirty="0">
                        <a:solidFill>
                          <a:srgbClr val="000000"/>
                        </a:solidFill>
                        <a:effectLst/>
                        <a:latin typeface="Garamond" panose="02020404030301010803" pitchFamily="18" charset="0"/>
                      </a:endParaRPr>
                    </a:p>
                    <a:p>
                      <a:pPr algn="l"/>
                      <a:r>
                        <a:rPr lang="en-US" sz="1600" b="0" i="0" dirty="0">
                          <a:solidFill>
                            <a:srgbClr val="3E4349"/>
                          </a:solidFill>
                          <a:effectLst/>
                          <a:latin typeface="Garamond" panose="02020404030301010803" pitchFamily="18" charset="0"/>
                        </a:rPr>
                        <a:t>Create a project folder and </a:t>
                      </a:r>
                      <a:r>
                        <a:rPr lang="en-US" sz="1600" b="1" i="0" dirty="0">
                          <a:solidFill>
                            <a:srgbClr val="3E4349"/>
                          </a:solidFill>
                          <a:effectLst/>
                          <a:latin typeface="Garamond" panose="02020404030301010803" pitchFamily="18" charset="0"/>
                        </a:rPr>
                        <a:t>a .venv </a:t>
                      </a:r>
                      <a:r>
                        <a:rPr lang="en-US" sz="1600" b="0" i="0" dirty="0">
                          <a:solidFill>
                            <a:srgbClr val="3E4349"/>
                          </a:solidFill>
                          <a:effectLst/>
                          <a:latin typeface="Garamond" panose="02020404030301010803" pitchFamily="18" charset="0"/>
                        </a:rPr>
                        <a:t>folder within: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727216345"/>
                  </a:ext>
                </a:extLst>
              </a:tr>
              <a:tr h="370840">
                <a:tc>
                  <a:txBody>
                    <a:bodyPr/>
                    <a:lstStyle/>
                    <a:p>
                      <a:r>
                        <a:rPr lang="en-US" sz="1600" dirty="0"/>
                        <a:t>$ </a:t>
                      </a:r>
                      <a:r>
                        <a:rPr lang="en-US" sz="1600" dirty="0" err="1"/>
                        <a:t>mkdir</a:t>
                      </a:r>
                      <a:r>
                        <a:rPr lang="en-US" sz="1600" dirty="0"/>
                        <a:t> </a:t>
                      </a:r>
                      <a:r>
                        <a:rPr lang="en-US" sz="1600" dirty="0" err="1"/>
                        <a:t>myproject</a:t>
                      </a:r>
                      <a:r>
                        <a:rPr lang="en-US" sz="1600" dirty="0"/>
                        <a:t> </a:t>
                      </a:r>
                    </a:p>
                    <a:p>
                      <a:r>
                        <a:rPr lang="en-US" sz="1600" dirty="0"/>
                        <a:t>$ cd </a:t>
                      </a:r>
                      <a:r>
                        <a:rPr lang="en-US" sz="1600" dirty="0" err="1"/>
                        <a:t>myproject</a:t>
                      </a:r>
                      <a:r>
                        <a:rPr lang="en-US" sz="1600" dirty="0"/>
                        <a:t> </a:t>
                      </a:r>
                    </a:p>
                    <a:p>
                      <a:r>
                        <a:rPr lang="en-US" sz="1600" dirty="0"/>
                        <a:t>$ python3 -m venv .venv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Wingdings" panose="05000000000000000000" pitchFamily="2" charset="2"/>
                        <a:buNone/>
                      </a:pPr>
                      <a:r>
                        <a:rPr lang="en-US" sz="1600" dirty="0"/>
                        <a:t>&gt; </a:t>
                      </a:r>
                      <a:r>
                        <a:rPr lang="en-US" sz="1600" dirty="0" err="1"/>
                        <a:t>mkdir</a:t>
                      </a:r>
                      <a:r>
                        <a:rPr lang="en-US" sz="1600" dirty="0"/>
                        <a:t> </a:t>
                      </a:r>
                      <a:r>
                        <a:rPr lang="en-US" sz="1600" dirty="0" err="1"/>
                        <a:t>myproject</a:t>
                      </a:r>
                      <a:r>
                        <a:rPr lang="en-US" sz="1600" dirty="0"/>
                        <a:t> </a:t>
                      </a:r>
                    </a:p>
                    <a:p>
                      <a:pPr marL="0" indent="0">
                        <a:buFont typeface="Wingdings" panose="05000000000000000000" pitchFamily="2" charset="2"/>
                        <a:buNone/>
                      </a:pPr>
                      <a:r>
                        <a:rPr lang="en-US" sz="1600" dirty="0"/>
                        <a:t>&gt; cd </a:t>
                      </a:r>
                      <a:r>
                        <a:rPr lang="en-US" sz="1600" dirty="0" err="1"/>
                        <a:t>myproject</a:t>
                      </a:r>
                      <a:r>
                        <a:rPr lang="en-US" sz="1600" dirty="0"/>
                        <a:t> </a:t>
                      </a:r>
                    </a:p>
                    <a:p>
                      <a:pPr marL="0" indent="0">
                        <a:buFont typeface="Wingdings" panose="05000000000000000000" pitchFamily="2" charset="2"/>
                        <a:buNone/>
                      </a:pPr>
                      <a:r>
                        <a:rPr lang="en-US" sz="1600" dirty="0"/>
                        <a:t>&gt; py -3 -m venv .venv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8789365"/>
                  </a:ext>
                </a:extLst>
              </a:tr>
              <a:tr h="370840">
                <a:tc gridSpan="2">
                  <a:txBody>
                    <a:bodyPr/>
                    <a:lstStyle/>
                    <a:p>
                      <a:pPr algn="l"/>
                      <a:r>
                        <a:rPr lang="en-US" sz="1600" b="0" i="0" dirty="0">
                          <a:solidFill>
                            <a:srgbClr val="000000"/>
                          </a:solidFill>
                          <a:effectLst/>
                          <a:latin typeface="Garamond" panose="02020404030301010803" pitchFamily="18" charset="0"/>
                        </a:rPr>
                        <a:t>Activate the environment</a:t>
                      </a:r>
                    </a:p>
                    <a:p>
                      <a:pPr algn="l"/>
                      <a:r>
                        <a:rPr lang="en-US" sz="1600" b="0" i="0" dirty="0">
                          <a:solidFill>
                            <a:srgbClr val="3E4349"/>
                          </a:solidFill>
                          <a:effectLst/>
                          <a:latin typeface="Garamond" panose="02020404030301010803" pitchFamily="18" charset="0"/>
                        </a:rPr>
                        <a:t>Before you work on your project, activate the corresponding environment: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373430396"/>
                  </a:ext>
                </a:extLst>
              </a:tr>
              <a:tr h="370840">
                <a:tc>
                  <a:txBody>
                    <a:bodyPr/>
                    <a:lstStyle/>
                    <a:p>
                      <a:r>
                        <a:rPr lang="en-US" sz="1600" dirty="0"/>
                        <a:t>$ . .venv/bin/activate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&gt; .venv\Scripts\activate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7788452"/>
                  </a:ext>
                </a:extLst>
              </a:tr>
              <a:tr h="370840">
                <a:tc gridSpan="2">
                  <a:txBody>
                    <a:bodyPr/>
                    <a:lstStyle/>
                    <a:p>
                      <a:r>
                        <a:rPr lang="en-US" sz="1600" dirty="0"/>
                        <a:t>Your shell prompt will change to show the name of the activated environment.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881273233"/>
                  </a:ext>
                </a:extLst>
              </a:tr>
              <a:tr h="370840">
                <a:tc gridSpan="2">
                  <a:txBody>
                    <a:bodyPr/>
                    <a:lstStyle/>
                    <a:p>
                      <a:pPr algn="l"/>
                      <a:r>
                        <a:rPr lang="en-US" sz="1600" b="0" i="0" dirty="0">
                          <a:solidFill>
                            <a:srgbClr val="000000"/>
                          </a:solidFill>
                          <a:effectLst/>
                          <a:latin typeface="Garamond" panose="02020404030301010803" pitchFamily="18" charset="0"/>
                        </a:rPr>
                        <a:t>Install Flask</a:t>
                      </a:r>
                      <a:r>
                        <a:rPr lang="en-US" sz="1600" b="0" i="0" dirty="0">
                          <a:solidFill>
                            <a:srgbClr val="DDDDDD"/>
                          </a:solidFill>
                          <a:effectLst/>
                          <a:latin typeface="Garamond" panose="02020404030301010803" pitchFamily="18" charset="0"/>
                          <a:hlinkClick r:id="rId4" tooltip="Permalink to this heading">
                            <a:extLst>
                              <a:ext uri="{A12FA001-AC4F-418D-AE19-62706E023703}">
                                <ahyp:hlinkClr xmlns:ahyp="http://schemas.microsoft.com/office/drawing/2018/hyperlinkcolor" val="tx"/>
                              </a:ext>
                            </a:extLst>
                          </a:hlinkClick>
                        </a:rPr>
                        <a:t>¶</a:t>
                      </a:r>
                      <a:endParaRPr lang="en-US" sz="1600" b="0" i="0" dirty="0">
                        <a:solidFill>
                          <a:srgbClr val="000000"/>
                        </a:solidFill>
                        <a:effectLst/>
                        <a:latin typeface="Garamond" panose="02020404030301010803" pitchFamily="18" charset="0"/>
                      </a:endParaRPr>
                    </a:p>
                    <a:p>
                      <a:pPr algn="l"/>
                      <a:r>
                        <a:rPr lang="en-US" sz="1600" b="0" i="0" dirty="0">
                          <a:solidFill>
                            <a:srgbClr val="3E4349"/>
                          </a:solidFill>
                          <a:effectLst/>
                          <a:latin typeface="Garamond" panose="02020404030301010803" pitchFamily="18" charset="0"/>
                        </a:rPr>
                        <a:t>Within the activated environment, use the following command to install Flask: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321829"/>
                  </a:ext>
                </a:extLst>
              </a:tr>
              <a:tr h="370840">
                <a:tc gridSpan="2">
                  <a:txBody>
                    <a:bodyPr/>
                    <a:lstStyle/>
                    <a:p>
                      <a:r>
                        <a:rPr lang="en-US" sz="1600" dirty="0"/>
                        <a:t>$ pip install Flask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9038583"/>
                  </a:ext>
                </a:extLst>
              </a:tr>
            </a:tbl>
          </a:graphicData>
        </a:graphic>
      </p:graphicFrame>
    </p:spTree>
    <p:extLst>
      <p:ext uri="{BB962C8B-B14F-4D97-AF65-F5344CB8AC3E}">
        <p14:creationId xmlns:p14="http://schemas.microsoft.com/office/powerpoint/2010/main" val="3571938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184D2-7E6B-3E86-43AA-3D8027AB0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FF352-E51B-D489-95FF-DFBE7D2C0CC9}"/>
              </a:ext>
            </a:extLst>
          </p:cNvPr>
          <p:cNvSpPr>
            <a:spLocks noGrp="1"/>
          </p:cNvSpPr>
          <p:nvPr>
            <p:ph type="title"/>
          </p:nvPr>
        </p:nvSpPr>
        <p:spPr/>
        <p:txBody>
          <a:bodyPr/>
          <a:lstStyle/>
          <a:p>
            <a:r>
              <a:rPr lang="en-US" b="1" dirty="0"/>
              <a:t>Output </a:t>
            </a:r>
          </a:p>
        </p:txBody>
      </p:sp>
      <p:pic>
        <p:nvPicPr>
          <p:cNvPr id="5" name="Content Placeholder 4">
            <a:extLst>
              <a:ext uri="{FF2B5EF4-FFF2-40B4-BE49-F238E27FC236}">
                <a16:creationId xmlns:a16="http://schemas.microsoft.com/office/drawing/2014/main" id="{EE0360BF-E8AE-9119-A4E1-495328E4B0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05585"/>
            <a:ext cx="10214610" cy="5151700"/>
          </a:xfrm>
        </p:spPr>
      </p:pic>
    </p:spTree>
    <p:extLst>
      <p:ext uri="{BB962C8B-B14F-4D97-AF65-F5344CB8AC3E}">
        <p14:creationId xmlns:p14="http://schemas.microsoft.com/office/powerpoint/2010/main" val="3200257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4FBB-2344-4061-B27D-A9257BB5A560}"/>
              </a:ext>
            </a:extLst>
          </p:cNvPr>
          <p:cNvSpPr>
            <a:spLocks noGrp="1"/>
          </p:cNvSpPr>
          <p:nvPr>
            <p:ph type="title"/>
          </p:nvPr>
        </p:nvSpPr>
        <p:spPr>
          <a:xfrm>
            <a:off x="838200" y="400051"/>
            <a:ext cx="10515600" cy="1325562"/>
          </a:xfrm>
        </p:spPr>
        <p:txBody>
          <a:bodyPr>
            <a:normAutofit/>
          </a:bodyPr>
          <a:lstStyle/>
          <a:p>
            <a:r>
              <a:rPr lang="en-US" b="1" dirty="0">
                <a:solidFill>
                  <a:srgbClr val="0000CC"/>
                </a:solidFill>
              </a:rPr>
              <a:t>Flask Redirect and Errors</a:t>
            </a:r>
            <a:br>
              <a:rPr lang="en-US" b="1" dirty="0">
                <a:solidFill>
                  <a:srgbClr val="0000CC"/>
                </a:solidFill>
              </a:rPr>
            </a:br>
            <a:endParaRPr lang="en-IN" b="1" dirty="0">
              <a:solidFill>
                <a:srgbClr val="0000CC"/>
              </a:solidFill>
            </a:endParaRPr>
          </a:p>
        </p:txBody>
      </p:sp>
      <p:sp>
        <p:nvSpPr>
          <p:cNvPr id="3" name="Content Placeholder 2">
            <a:extLst>
              <a:ext uri="{FF2B5EF4-FFF2-40B4-BE49-F238E27FC236}">
                <a16:creationId xmlns:a16="http://schemas.microsoft.com/office/drawing/2014/main" id="{023134AA-FFFA-4E4D-8C7F-47E3FCD89237}"/>
              </a:ext>
            </a:extLst>
          </p:cNvPr>
          <p:cNvSpPr>
            <a:spLocks noGrp="1"/>
          </p:cNvSpPr>
          <p:nvPr>
            <p:ph idx="1"/>
          </p:nvPr>
        </p:nvSpPr>
        <p:spPr/>
        <p:txBody>
          <a:bodyPr/>
          <a:lstStyle/>
          <a:p>
            <a:r>
              <a:rPr lang="en-US" dirty="0"/>
              <a:t>Flask class provides the </a:t>
            </a:r>
            <a:r>
              <a:rPr lang="en-US" b="1" dirty="0"/>
              <a:t>redirect() </a:t>
            </a:r>
            <a:r>
              <a:rPr lang="en-US" dirty="0"/>
              <a:t>function which redirects the user to some specified URL with the specified status code.</a:t>
            </a:r>
          </a:p>
          <a:p>
            <a:r>
              <a:rPr lang="en-US" dirty="0"/>
              <a:t>An HTTP status code is a response from the server to the request of the browser. When we visit a website, a request is sent to the server, and the server then responds to the browser's request with a three-digit code: the HTTP status code. This status code also represents the error.</a:t>
            </a:r>
          </a:p>
          <a:p>
            <a:r>
              <a:rPr lang="en-US" dirty="0"/>
              <a:t>The syntax to use the redirect() function is given below.</a:t>
            </a:r>
          </a:p>
          <a:p>
            <a:pPr marL="0" indent="0">
              <a:buNone/>
            </a:pPr>
            <a:r>
              <a:rPr lang="fr-FR" dirty="0"/>
              <a:t>     </a:t>
            </a:r>
            <a:r>
              <a:rPr lang="fr-FR" dirty="0" err="1"/>
              <a:t>Flask.redirect</a:t>
            </a:r>
            <a:r>
              <a:rPr lang="fr-FR" dirty="0"/>
              <a:t>(&lt;location&gt;,&lt;</a:t>
            </a:r>
            <a:r>
              <a:rPr lang="fr-FR" dirty="0" err="1"/>
              <a:t>status</a:t>
            </a:r>
            <a:r>
              <a:rPr lang="fr-FR" dirty="0"/>
              <a:t>-code&gt;, &lt;</a:t>
            </a:r>
            <a:r>
              <a:rPr lang="fr-FR" dirty="0" err="1"/>
              <a:t>response</a:t>
            </a:r>
            <a:r>
              <a:rPr lang="fr-FR" dirty="0"/>
              <a:t>&gt; )  </a:t>
            </a:r>
            <a:endParaRPr lang="en-US" dirty="0"/>
          </a:p>
          <a:p>
            <a:endParaRPr lang="en-IN" dirty="0"/>
          </a:p>
        </p:txBody>
      </p:sp>
    </p:spTree>
    <p:extLst>
      <p:ext uri="{BB962C8B-B14F-4D97-AF65-F5344CB8AC3E}">
        <p14:creationId xmlns:p14="http://schemas.microsoft.com/office/powerpoint/2010/main" val="1129678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58ECD-45AE-4717-A940-DDDBADE16100}"/>
              </a:ext>
            </a:extLst>
          </p:cNvPr>
          <p:cNvSpPr>
            <a:spLocks noGrp="1"/>
          </p:cNvSpPr>
          <p:nvPr>
            <p:ph type="title"/>
          </p:nvPr>
        </p:nvSpPr>
        <p:spPr>
          <a:xfrm>
            <a:off x="838200" y="365126"/>
            <a:ext cx="10515600" cy="530802"/>
          </a:xfrm>
        </p:spPr>
        <p:txBody>
          <a:bodyPr>
            <a:normAutofit fontScale="90000"/>
          </a:bodyPr>
          <a:lstStyle/>
          <a:p>
            <a:r>
              <a:rPr lang="en-US" dirty="0"/>
              <a:t>Example:</a:t>
            </a:r>
            <a:endParaRPr lang="en-IN" dirty="0"/>
          </a:p>
        </p:txBody>
      </p:sp>
      <p:sp>
        <p:nvSpPr>
          <p:cNvPr id="3" name="Content Placeholder 2">
            <a:extLst>
              <a:ext uri="{FF2B5EF4-FFF2-40B4-BE49-F238E27FC236}">
                <a16:creationId xmlns:a16="http://schemas.microsoft.com/office/drawing/2014/main" id="{A37CD6D0-9592-4A07-85F2-1AED0278531D}"/>
              </a:ext>
            </a:extLst>
          </p:cNvPr>
          <p:cNvSpPr>
            <a:spLocks noGrp="1"/>
          </p:cNvSpPr>
          <p:nvPr>
            <p:ph idx="1"/>
          </p:nvPr>
        </p:nvSpPr>
        <p:spPr>
          <a:xfrm>
            <a:off x="838200" y="1052945"/>
            <a:ext cx="10515600" cy="5124018"/>
          </a:xfrm>
        </p:spPr>
        <p:txBody>
          <a:bodyPr>
            <a:normAutofit/>
          </a:bodyPr>
          <a:lstStyle/>
          <a:p>
            <a:r>
              <a:rPr lang="en-US" dirty="0"/>
              <a:t>User is redirected to the success page with the HTTP status code 302 (found) on the successful login otherwise; the user reverts to this page only.</a:t>
            </a:r>
          </a:p>
          <a:p>
            <a:r>
              <a:rPr lang="en-IN" sz="2800" dirty="0"/>
              <a:t>The following status codes are standardized −</a:t>
            </a:r>
          </a:p>
          <a:p>
            <a:endParaRPr lang="en-IN" dirty="0"/>
          </a:p>
        </p:txBody>
      </p:sp>
      <p:sp>
        <p:nvSpPr>
          <p:cNvPr id="5" name="TextBox 4">
            <a:extLst>
              <a:ext uri="{FF2B5EF4-FFF2-40B4-BE49-F238E27FC236}">
                <a16:creationId xmlns:a16="http://schemas.microsoft.com/office/drawing/2014/main" id="{0CBA7AF1-A095-2A51-E80C-01D8E9B4E78C}"/>
              </a:ext>
            </a:extLst>
          </p:cNvPr>
          <p:cNvSpPr txBox="1"/>
          <p:nvPr/>
        </p:nvSpPr>
        <p:spPr>
          <a:xfrm>
            <a:off x="6600826" y="3072152"/>
            <a:ext cx="6096000" cy="2031325"/>
          </a:xfrm>
          <a:prstGeom prst="rect">
            <a:avLst/>
          </a:prstGeom>
          <a:noFill/>
        </p:spPr>
        <p:txBody>
          <a:bodyPr wrap="square">
            <a:spAutoFit/>
          </a:bodyPr>
          <a:lstStyle/>
          <a:p>
            <a:r>
              <a:rPr lang="en-US" dirty="0"/>
              <a:t>400 - for error requests</a:t>
            </a:r>
          </a:p>
          <a:p>
            <a:r>
              <a:rPr lang="en-US" dirty="0"/>
              <a:t>401 - Used for unauthenticated</a:t>
            </a:r>
          </a:p>
          <a:p>
            <a:r>
              <a:rPr lang="en-US" dirty="0"/>
              <a:t>403 - Forbidden</a:t>
            </a:r>
          </a:p>
          <a:p>
            <a:r>
              <a:rPr lang="en-US" dirty="0"/>
              <a:t>404 - Not</a:t>
            </a:r>
          </a:p>
          <a:p>
            <a:r>
              <a:rPr lang="en-US" dirty="0"/>
              <a:t>406 - Not accepted</a:t>
            </a:r>
          </a:p>
          <a:p>
            <a:r>
              <a:rPr lang="en-US" dirty="0"/>
              <a:t>415 - for unsupported media types</a:t>
            </a:r>
          </a:p>
          <a:p>
            <a:r>
              <a:rPr lang="en-US" dirty="0"/>
              <a:t>429 - Too many requests</a:t>
            </a:r>
          </a:p>
        </p:txBody>
      </p:sp>
      <p:sp>
        <p:nvSpPr>
          <p:cNvPr id="7" name="TextBox 6">
            <a:extLst>
              <a:ext uri="{FF2B5EF4-FFF2-40B4-BE49-F238E27FC236}">
                <a16:creationId xmlns:a16="http://schemas.microsoft.com/office/drawing/2014/main" id="{02D59B64-1FE7-68BB-1A05-6021E55032EA}"/>
              </a:ext>
            </a:extLst>
          </p:cNvPr>
          <p:cNvSpPr txBox="1"/>
          <p:nvPr/>
        </p:nvSpPr>
        <p:spPr>
          <a:xfrm>
            <a:off x="1047751" y="3072152"/>
            <a:ext cx="6896100" cy="2585323"/>
          </a:xfrm>
          <a:prstGeom prst="rect">
            <a:avLst/>
          </a:prstGeom>
          <a:noFill/>
        </p:spPr>
        <p:txBody>
          <a:bodyPr wrap="square">
            <a:spAutoFit/>
          </a:bodyPr>
          <a:lstStyle/>
          <a:p>
            <a:r>
              <a:rPr lang="en-US" dirty="0"/>
              <a:t>HTTP_300_MULTIPLE_CHOICES</a:t>
            </a:r>
          </a:p>
          <a:p>
            <a:r>
              <a:rPr lang="en-US" dirty="0"/>
              <a:t>HTTP_301_MOVED_PERMANENTLY</a:t>
            </a:r>
          </a:p>
          <a:p>
            <a:r>
              <a:rPr lang="en-US" dirty="0"/>
              <a:t>HTTP_302_FOUND</a:t>
            </a:r>
          </a:p>
          <a:p>
            <a:r>
              <a:rPr lang="en-US" dirty="0"/>
              <a:t>HTTP_303_SEE_OTHER</a:t>
            </a:r>
          </a:p>
          <a:p>
            <a:r>
              <a:rPr lang="en-US" dirty="0"/>
              <a:t>HTTP_304_NOT_MODIFIED</a:t>
            </a:r>
          </a:p>
          <a:p>
            <a:r>
              <a:rPr lang="en-US" dirty="0"/>
              <a:t>HTTP_305_USE_PROXY</a:t>
            </a:r>
          </a:p>
          <a:p>
            <a:r>
              <a:rPr lang="en-US" dirty="0"/>
              <a:t>HTTP_306_RESERVED</a:t>
            </a:r>
          </a:p>
          <a:p>
            <a:r>
              <a:rPr lang="en-US" dirty="0"/>
              <a:t>HTTP_307_TEMPORARY_REDIRECT</a:t>
            </a:r>
          </a:p>
          <a:p>
            <a:r>
              <a:rPr lang="en-US" dirty="0"/>
              <a:t>The default status code is 302, which is for ‘found’.</a:t>
            </a:r>
          </a:p>
        </p:txBody>
      </p:sp>
    </p:spTree>
    <p:extLst>
      <p:ext uri="{BB962C8B-B14F-4D97-AF65-F5344CB8AC3E}">
        <p14:creationId xmlns:p14="http://schemas.microsoft.com/office/powerpoint/2010/main" val="1036570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49418-9B98-DEF4-0039-DD58448F8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CE00A-61D1-C6CA-97D3-DD7C92FDC87C}"/>
              </a:ext>
            </a:extLst>
          </p:cNvPr>
          <p:cNvSpPr>
            <a:spLocks noGrp="1"/>
          </p:cNvSpPr>
          <p:nvPr>
            <p:ph type="title"/>
          </p:nvPr>
        </p:nvSpPr>
        <p:spPr/>
        <p:txBody>
          <a:bodyPr/>
          <a:lstStyle/>
          <a:p>
            <a:r>
              <a:rPr lang="en-US" b="1" dirty="0">
                <a:solidFill>
                  <a:srgbClr val="0000CC"/>
                </a:solidFill>
              </a:rPr>
              <a:t>Example </a:t>
            </a:r>
          </a:p>
        </p:txBody>
      </p:sp>
      <p:sp>
        <p:nvSpPr>
          <p:cNvPr id="4" name="Rectangle 1">
            <a:extLst>
              <a:ext uri="{FF2B5EF4-FFF2-40B4-BE49-F238E27FC236}">
                <a16:creationId xmlns:a16="http://schemas.microsoft.com/office/drawing/2014/main" id="{F50897DC-D440-4997-C48B-41761867A27C}"/>
              </a:ext>
            </a:extLst>
          </p:cNvPr>
          <p:cNvSpPr>
            <a:spLocks noChangeArrowheads="1"/>
          </p:cNvSpPr>
          <p:nvPr/>
        </p:nvSpPr>
        <p:spPr bwMode="auto">
          <a:xfrm>
            <a:off x="209550" y="2551837"/>
            <a:ext cx="4343400"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5B778"/>
                </a:solidFill>
                <a:effectLst/>
                <a:latin typeface="JetBrains Mono"/>
              </a:rPr>
              <a:t>&lt;!DOCTYPE </a:t>
            </a:r>
            <a:r>
              <a:rPr kumimoji="0" lang="en-US" altLang="en-US" sz="1200" b="0" i="0" u="none" strike="noStrike" cap="none" normalizeH="0" baseline="0" dirty="0">
                <a:ln>
                  <a:noFill/>
                </a:ln>
                <a:solidFill>
                  <a:srgbClr val="BABABA"/>
                </a:solidFill>
                <a:effectLst/>
                <a:latin typeface="JetBrains Mono"/>
              </a:rPr>
              <a:t>html</a:t>
            </a:r>
            <a:r>
              <a:rPr kumimoji="0" lang="en-US" altLang="en-US" sz="1200" b="0" i="0" u="none" strike="noStrike" cap="none" normalizeH="0" baseline="0" dirty="0">
                <a:ln>
                  <a:noFill/>
                </a:ln>
                <a:solidFill>
                  <a:srgbClr val="D5B778"/>
                </a:solidFill>
                <a:effectLst/>
                <a:latin typeface="JetBrains Mono"/>
              </a:rPr>
              <a:t>&gt;</a:t>
            </a:r>
            <a:br>
              <a:rPr kumimoji="0" lang="en-US" altLang="en-US" sz="1200" b="0" i="0" u="none" strike="noStrike" cap="none" normalizeH="0" baseline="0" dirty="0">
                <a:ln>
                  <a:noFill/>
                </a:ln>
                <a:solidFill>
                  <a:srgbClr val="D5B778"/>
                </a:solidFill>
                <a:effectLst/>
                <a:latin typeface="JetBrains Mono"/>
              </a:rPr>
            </a:br>
            <a:r>
              <a:rPr kumimoji="0" lang="en-US" altLang="en-US" sz="1200" b="0" i="0" u="none" strike="noStrike" cap="none" normalizeH="0" baseline="0" dirty="0">
                <a:ln>
                  <a:noFill/>
                </a:ln>
                <a:solidFill>
                  <a:srgbClr val="D5B778"/>
                </a:solidFill>
                <a:effectLst/>
                <a:latin typeface="JetBrains Mono"/>
              </a:rPr>
              <a:t>&lt;html </a:t>
            </a:r>
            <a:r>
              <a:rPr kumimoji="0" lang="en-US" altLang="en-US" sz="1200" b="0" i="0" u="none" strike="noStrike" cap="none" normalizeH="0" baseline="0" dirty="0">
                <a:ln>
                  <a:noFill/>
                </a:ln>
                <a:solidFill>
                  <a:srgbClr val="BABABA"/>
                </a:solidFill>
                <a:effectLst/>
                <a:latin typeface="JetBrains Mono"/>
              </a:rPr>
              <a:t>lang</a:t>
            </a:r>
            <a:r>
              <a:rPr kumimoji="0" lang="en-US" altLang="en-US" sz="1200" b="0" i="0" u="none" strike="noStrike" cap="none" normalizeH="0" baseline="0" dirty="0">
                <a:ln>
                  <a:noFill/>
                </a:ln>
                <a:solidFill>
                  <a:srgbClr val="6AAB73"/>
                </a:solidFill>
                <a:effectLst/>
                <a:latin typeface="JetBrains Mono"/>
              </a:rPr>
              <a:t>="</a:t>
            </a:r>
            <a:r>
              <a:rPr kumimoji="0" lang="en-US" altLang="en-US" sz="1200" b="0" i="0" u="none" strike="noStrike" cap="none" normalizeH="0" baseline="0" dirty="0" err="1">
                <a:ln>
                  <a:noFill/>
                </a:ln>
                <a:solidFill>
                  <a:srgbClr val="6AAB73"/>
                </a:solidFill>
                <a:effectLst/>
                <a:latin typeface="JetBrains Mono"/>
              </a:rPr>
              <a:t>en</a:t>
            </a:r>
            <a:r>
              <a:rPr kumimoji="0" lang="en-US" altLang="en-US" sz="1200" b="0" i="0" u="none" strike="noStrike" cap="none" normalizeH="0" baseline="0" dirty="0">
                <a:ln>
                  <a:noFill/>
                </a:ln>
                <a:solidFill>
                  <a:srgbClr val="6AAB73"/>
                </a:solidFill>
                <a:effectLst/>
                <a:latin typeface="JetBrains Mono"/>
              </a:rPr>
              <a:t>"</a:t>
            </a:r>
            <a:r>
              <a:rPr kumimoji="0" lang="en-US" altLang="en-US" sz="1200" b="0" i="0" u="none" strike="noStrike" cap="none" normalizeH="0" baseline="0" dirty="0">
                <a:ln>
                  <a:noFill/>
                </a:ln>
                <a:solidFill>
                  <a:srgbClr val="D5B778"/>
                </a:solidFill>
                <a:effectLst/>
                <a:latin typeface="JetBrains Mono"/>
              </a:rPr>
              <a:t>&gt;</a:t>
            </a:r>
            <a:br>
              <a:rPr kumimoji="0" lang="en-US" altLang="en-US" sz="1200" b="0" i="0" u="none" strike="noStrike" cap="none" normalizeH="0" baseline="0" dirty="0">
                <a:ln>
                  <a:noFill/>
                </a:ln>
                <a:solidFill>
                  <a:srgbClr val="D5B778"/>
                </a:solidFill>
                <a:effectLst/>
                <a:latin typeface="JetBrains Mono"/>
              </a:rPr>
            </a:br>
            <a:r>
              <a:rPr kumimoji="0" lang="en-US" altLang="en-US" sz="1200" b="0" i="0" u="none" strike="noStrike" cap="none" normalizeH="0" baseline="0" dirty="0">
                <a:ln>
                  <a:noFill/>
                </a:ln>
                <a:solidFill>
                  <a:srgbClr val="D5B778"/>
                </a:solidFill>
                <a:effectLst/>
                <a:latin typeface="JetBrains Mono"/>
              </a:rPr>
              <a:t>   &lt;body&gt;</a:t>
            </a:r>
            <a:br>
              <a:rPr kumimoji="0" lang="en-US" altLang="en-US" sz="1200" b="0" i="0" u="none" strike="noStrike" cap="none" normalizeH="0" baseline="0" dirty="0">
                <a:ln>
                  <a:noFill/>
                </a:ln>
                <a:solidFill>
                  <a:srgbClr val="D5B778"/>
                </a:solidFill>
                <a:effectLst/>
                <a:latin typeface="JetBrains Mono"/>
              </a:rPr>
            </a:br>
            <a:r>
              <a:rPr kumimoji="0" lang="en-US" altLang="en-US" sz="1200" b="0" i="0" u="none" strike="noStrike" cap="none" normalizeH="0" baseline="0" dirty="0">
                <a:ln>
                  <a:noFill/>
                </a:ln>
                <a:solidFill>
                  <a:srgbClr val="D5B778"/>
                </a:solidFill>
                <a:effectLst/>
                <a:latin typeface="JetBrains Mono"/>
              </a:rPr>
              <a:t>      &lt;form </a:t>
            </a:r>
            <a:r>
              <a:rPr kumimoji="0" lang="en-US" altLang="en-US" sz="1200" b="0" i="0" u="none" strike="noStrike" cap="none" normalizeH="0" baseline="0" dirty="0">
                <a:ln>
                  <a:noFill/>
                </a:ln>
                <a:solidFill>
                  <a:srgbClr val="BABABA"/>
                </a:solidFill>
                <a:effectLst/>
                <a:latin typeface="JetBrains Mono"/>
              </a:rPr>
              <a:t>method</a:t>
            </a:r>
            <a:r>
              <a:rPr kumimoji="0" lang="en-US" altLang="en-US" sz="1200" b="0" i="0" u="none" strike="noStrike" cap="none" normalizeH="0" baseline="0" dirty="0">
                <a:ln>
                  <a:noFill/>
                </a:ln>
                <a:solidFill>
                  <a:srgbClr val="6AAB73"/>
                </a:solidFill>
                <a:effectLst/>
                <a:latin typeface="JetBrains Mono"/>
              </a:rPr>
              <a:t>="POST"</a:t>
            </a:r>
            <a:r>
              <a:rPr kumimoji="0" lang="en-US" altLang="en-US" sz="1200" b="0" i="0" u="none" strike="noStrike" cap="none" normalizeH="0" baseline="0" dirty="0">
                <a:ln>
                  <a:noFill/>
                </a:ln>
                <a:solidFill>
                  <a:srgbClr val="BABABA"/>
                </a:solidFill>
                <a:effectLst/>
                <a:latin typeface="JetBrains Mono"/>
              </a:rPr>
              <a:t>, action</a:t>
            </a:r>
            <a:r>
              <a:rPr kumimoji="0" lang="en-US" altLang="en-US" sz="1200" b="0" i="0" u="none" strike="noStrike" cap="none" normalizeH="0" baseline="0" dirty="0">
                <a:ln>
                  <a:noFill/>
                </a:ln>
                <a:solidFill>
                  <a:srgbClr val="6AAB73"/>
                </a:solidFill>
                <a:effectLst/>
                <a:latin typeface="JetBrains Mono"/>
              </a:rPr>
              <a:t>="\login"</a:t>
            </a:r>
            <a:r>
              <a:rPr kumimoji="0" lang="en-US" altLang="en-US" sz="1200" b="0" i="0" u="none" strike="noStrike" cap="none" normalizeH="0" baseline="0" dirty="0">
                <a:ln>
                  <a:noFill/>
                </a:ln>
                <a:solidFill>
                  <a:srgbClr val="D5B778"/>
                </a:solidFill>
                <a:effectLst/>
                <a:latin typeface="JetBrains Mono"/>
              </a:rPr>
              <a:t>&gt;</a:t>
            </a:r>
            <a:br>
              <a:rPr kumimoji="0" lang="en-US" altLang="en-US" sz="1200" b="0" i="0" u="none" strike="noStrike" cap="none" normalizeH="0" baseline="0" dirty="0">
                <a:ln>
                  <a:noFill/>
                </a:ln>
                <a:solidFill>
                  <a:srgbClr val="D5B778"/>
                </a:solidFill>
                <a:effectLst/>
                <a:latin typeface="JetBrains Mono"/>
              </a:rPr>
            </a:br>
            <a:r>
              <a:rPr kumimoji="0" lang="en-US" altLang="en-US" sz="1200" b="0" i="0" u="none" strike="noStrike" cap="none" normalizeH="0" baseline="0" dirty="0">
                <a:ln>
                  <a:noFill/>
                </a:ln>
                <a:solidFill>
                  <a:srgbClr val="D5B778"/>
                </a:solidFill>
                <a:effectLst/>
                <a:latin typeface="JetBrains Mono"/>
              </a:rPr>
              <a:t>         </a:t>
            </a:r>
            <a:r>
              <a:rPr kumimoji="0" lang="en-US" altLang="en-US" sz="1200" b="0" i="0" u="none" strike="noStrike" cap="none" normalizeH="0" baseline="0" dirty="0">
                <a:ln>
                  <a:noFill/>
                </a:ln>
                <a:solidFill>
                  <a:srgbClr val="BCBEC4"/>
                </a:solidFill>
                <a:effectLst/>
                <a:latin typeface="JetBrains Mono"/>
              </a:rPr>
              <a:t>Username: </a:t>
            </a:r>
            <a:r>
              <a:rPr kumimoji="0" lang="en-US" altLang="en-US" sz="1200" b="0" i="0" u="none" strike="noStrike" cap="none" normalizeH="0" baseline="0" dirty="0">
                <a:ln>
                  <a:noFill/>
                </a:ln>
                <a:solidFill>
                  <a:srgbClr val="D5B778"/>
                </a:solidFill>
                <a:effectLst/>
                <a:latin typeface="JetBrains Mono"/>
              </a:rPr>
              <a:t>&lt;input  </a:t>
            </a:r>
            <a:r>
              <a:rPr kumimoji="0" lang="en-US" altLang="en-US" sz="1200" b="0" i="0" u="none" strike="noStrike" cap="none" normalizeH="0" baseline="0" dirty="0">
                <a:ln>
                  <a:noFill/>
                </a:ln>
                <a:solidFill>
                  <a:srgbClr val="BABABA"/>
                </a:solidFill>
                <a:effectLst/>
                <a:latin typeface="JetBrains Mono"/>
              </a:rPr>
              <a:t>name</a:t>
            </a:r>
            <a:r>
              <a:rPr kumimoji="0" lang="en-US" altLang="en-US" sz="1200" b="0" i="0" u="none" strike="noStrike" cap="none" normalizeH="0" baseline="0" dirty="0">
                <a:ln>
                  <a:noFill/>
                </a:ln>
                <a:solidFill>
                  <a:srgbClr val="6AAB73"/>
                </a:solidFill>
                <a:effectLst/>
                <a:latin typeface="JetBrains Mono"/>
              </a:rPr>
              <a:t>=username </a:t>
            </a:r>
            <a:r>
              <a:rPr kumimoji="0" lang="en-US" altLang="en-US" sz="1200" b="0" i="0" u="none" strike="noStrike" cap="none" normalizeH="0" baseline="0" dirty="0">
                <a:ln>
                  <a:noFill/>
                </a:ln>
                <a:solidFill>
                  <a:srgbClr val="BABABA"/>
                </a:solidFill>
                <a:effectLst/>
                <a:latin typeface="JetBrains Mono"/>
              </a:rPr>
              <a:t>type</a:t>
            </a:r>
            <a:r>
              <a:rPr kumimoji="0" lang="en-US" altLang="en-US" sz="1200" b="0" i="0" u="none" strike="noStrike" cap="none" normalizeH="0" baseline="0" dirty="0">
                <a:ln>
                  <a:noFill/>
                </a:ln>
                <a:solidFill>
                  <a:srgbClr val="6AAB73"/>
                </a:solidFill>
                <a:effectLst/>
                <a:latin typeface="JetBrains Mono"/>
              </a:rPr>
              <a:t>=text</a:t>
            </a:r>
            <a:r>
              <a:rPr kumimoji="0" lang="en-US" altLang="en-US" sz="1200" b="0" i="0" u="none" strike="noStrike" cap="none" normalizeH="0" baseline="0" dirty="0">
                <a:ln>
                  <a:noFill/>
                </a:ln>
                <a:solidFill>
                  <a:srgbClr val="D5B778"/>
                </a:solidFill>
                <a:effectLst/>
                <a:latin typeface="JetBrains Mono"/>
              </a:rPr>
              <a:t>&gt;&lt;/input&gt;&lt;</a:t>
            </a:r>
            <a:r>
              <a:rPr kumimoji="0" lang="en-US" altLang="en-US" sz="1200" b="0" i="0" u="none" strike="noStrike" cap="none" normalizeH="0" baseline="0" dirty="0" err="1">
                <a:ln>
                  <a:noFill/>
                </a:ln>
                <a:solidFill>
                  <a:srgbClr val="D5B778"/>
                </a:solidFill>
                <a:effectLst/>
                <a:latin typeface="JetBrains Mono"/>
              </a:rPr>
              <a:t>br</a:t>
            </a:r>
            <a:r>
              <a:rPr kumimoji="0" lang="en-US" altLang="en-US" sz="1200" b="0" i="0" u="none" strike="noStrike" cap="none" normalizeH="0" baseline="0" dirty="0">
                <a:ln>
                  <a:noFill/>
                </a:ln>
                <a:solidFill>
                  <a:srgbClr val="D5B778"/>
                </a:solidFill>
                <a:effectLst/>
                <a:latin typeface="JetBrains Mono"/>
              </a:rPr>
              <a:t>&gt;</a:t>
            </a:r>
            <a:br>
              <a:rPr kumimoji="0" lang="en-US" altLang="en-US" sz="1200" b="0" i="0" u="none" strike="noStrike" cap="none" normalizeH="0" baseline="0" dirty="0">
                <a:ln>
                  <a:noFill/>
                </a:ln>
                <a:solidFill>
                  <a:srgbClr val="D5B778"/>
                </a:solidFill>
                <a:effectLst/>
                <a:latin typeface="JetBrains Mono"/>
              </a:rPr>
            </a:br>
            <a:r>
              <a:rPr kumimoji="0" lang="en-US" altLang="en-US" sz="1200" b="0" i="0" u="none" strike="noStrike" cap="none" normalizeH="0" baseline="0" dirty="0">
                <a:ln>
                  <a:noFill/>
                </a:ln>
                <a:solidFill>
                  <a:srgbClr val="D5B778"/>
                </a:solidFill>
                <a:effectLst/>
                <a:latin typeface="JetBrains Mono"/>
              </a:rPr>
              <a:t>         &lt;button </a:t>
            </a:r>
            <a:r>
              <a:rPr kumimoji="0" lang="en-US" altLang="en-US" sz="1200" b="0" i="0" u="none" strike="noStrike" cap="none" normalizeH="0" baseline="0" dirty="0">
                <a:ln>
                  <a:noFill/>
                </a:ln>
                <a:solidFill>
                  <a:srgbClr val="BABABA"/>
                </a:solidFill>
                <a:effectLst/>
                <a:latin typeface="JetBrains Mono"/>
              </a:rPr>
              <a:t>type</a:t>
            </a:r>
            <a:r>
              <a:rPr kumimoji="0" lang="en-US" altLang="en-US" sz="1200" b="0" i="0" u="none" strike="noStrike" cap="none" normalizeH="0" baseline="0" dirty="0">
                <a:ln>
                  <a:noFill/>
                </a:ln>
                <a:solidFill>
                  <a:srgbClr val="6AAB73"/>
                </a:solidFill>
                <a:effectLst/>
                <a:latin typeface="JetBrains Mono"/>
              </a:rPr>
              <a:t>="submit"</a:t>
            </a:r>
            <a:r>
              <a:rPr kumimoji="0" lang="en-US" altLang="en-US" sz="1200" b="0" i="0" u="none" strike="noStrike" cap="none" normalizeH="0" baseline="0" dirty="0">
                <a:ln>
                  <a:noFill/>
                </a:ln>
                <a:solidFill>
                  <a:srgbClr val="D5B778"/>
                </a:solidFill>
                <a:effectLst/>
                <a:latin typeface="JetBrains Mono"/>
              </a:rPr>
              <a:t>&gt;</a:t>
            </a:r>
            <a:r>
              <a:rPr kumimoji="0" lang="en-US" altLang="en-US" sz="1200" b="0" i="0" u="none" strike="noStrike" cap="none" normalizeH="0" baseline="0" dirty="0">
                <a:ln>
                  <a:noFill/>
                </a:ln>
                <a:solidFill>
                  <a:srgbClr val="BCBEC4"/>
                </a:solidFill>
                <a:effectLst/>
                <a:latin typeface="JetBrains Mono"/>
              </a:rPr>
              <a:t>Login</a:t>
            </a:r>
            <a:r>
              <a:rPr kumimoji="0" lang="en-US" altLang="en-US" sz="1200" b="0" i="0" u="none" strike="noStrike" cap="none" normalizeH="0" baseline="0" dirty="0">
                <a:ln>
                  <a:noFill/>
                </a:ln>
                <a:solidFill>
                  <a:srgbClr val="D5B778"/>
                </a:solidFill>
                <a:effectLst/>
                <a:latin typeface="JetBrains Mono"/>
              </a:rPr>
              <a:t>&lt;/button&gt;</a:t>
            </a:r>
            <a:br>
              <a:rPr kumimoji="0" lang="en-US" altLang="en-US" sz="1200" b="0" i="0" u="none" strike="noStrike" cap="none" normalizeH="0" baseline="0" dirty="0">
                <a:ln>
                  <a:noFill/>
                </a:ln>
                <a:solidFill>
                  <a:srgbClr val="D5B778"/>
                </a:solidFill>
                <a:effectLst/>
                <a:latin typeface="JetBrains Mono"/>
              </a:rPr>
            </a:br>
            <a:r>
              <a:rPr kumimoji="0" lang="en-US" altLang="en-US" sz="1200" b="0" i="0" u="none" strike="noStrike" cap="none" normalizeH="0" baseline="0" dirty="0">
                <a:ln>
                  <a:noFill/>
                </a:ln>
                <a:solidFill>
                  <a:srgbClr val="D5B778"/>
                </a:solidFill>
                <a:effectLst/>
                <a:latin typeface="JetBrains Mono"/>
              </a:rPr>
              <a:t>      &lt;/form&gt;</a:t>
            </a:r>
            <a:br>
              <a:rPr kumimoji="0" lang="en-US" altLang="en-US" sz="1200" b="0" i="0" u="none" strike="noStrike" cap="none" normalizeH="0" baseline="0" dirty="0">
                <a:ln>
                  <a:noFill/>
                </a:ln>
                <a:solidFill>
                  <a:srgbClr val="D5B778"/>
                </a:solidFill>
                <a:effectLst/>
                <a:latin typeface="JetBrains Mono"/>
              </a:rPr>
            </a:br>
            <a:r>
              <a:rPr kumimoji="0" lang="en-US" altLang="en-US" sz="1200" b="0" i="0" u="none" strike="noStrike" cap="none" normalizeH="0" baseline="0" dirty="0">
                <a:ln>
                  <a:noFill/>
                </a:ln>
                <a:solidFill>
                  <a:srgbClr val="D5B778"/>
                </a:solidFill>
                <a:effectLst/>
                <a:latin typeface="JetBrains Mono"/>
              </a:rPr>
              <a:t>   &lt;/body&gt;</a:t>
            </a:r>
            <a:br>
              <a:rPr kumimoji="0" lang="en-US" altLang="en-US" sz="1200" b="0" i="0" u="none" strike="noStrike" cap="none" normalizeH="0" baseline="0" dirty="0">
                <a:ln>
                  <a:noFill/>
                </a:ln>
                <a:solidFill>
                  <a:srgbClr val="D5B778"/>
                </a:solidFill>
                <a:effectLst/>
                <a:latin typeface="JetBrains Mono"/>
              </a:rPr>
            </a:br>
            <a:r>
              <a:rPr kumimoji="0" lang="en-US" altLang="en-US" sz="1200" b="0" i="0" u="none" strike="noStrike" cap="none" normalizeH="0" baseline="0" dirty="0">
                <a:ln>
                  <a:noFill/>
                </a:ln>
                <a:solidFill>
                  <a:srgbClr val="D5B778"/>
                </a:solidFill>
                <a:effectLst/>
                <a:latin typeface="JetBrains Mono"/>
              </a:rPr>
              <a:t>&lt;/html&gt;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24D87E7-15CF-254F-29BE-D9D254AD4555}"/>
              </a:ext>
            </a:extLst>
          </p:cNvPr>
          <p:cNvSpPr>
            <a:spLocks noChangeArrowheads="1"/>
          </p:cNvSpPr>
          <p:nvPr/>
        </p:nvSpPr>
        <p:spPr bwMode="auto">
          <a:xfrm>
            <a:off x="5067300" y="766609"/>
            <a:ext cx="6667500" cy="590931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7A7E85"/>
                </a:solidFill>
                <a:effectLst/>
                <a:latin typeface="JetBrains Mono"/>
              </a:rPr>
              <a:t># importing redirect</a:t>
            </a:r>
            <a:br>
              <a:rPr kumimoji="0" lang="en-US" altLang="en-US" sz="1400" b="0" i="0" u="none" strike="noStrike" cap="none" normalizeH="0" baseline="0" dirty="0">
                <a:ln>
                  <a:noFill/>
                </a:ln>
                <a:solidFill>
                  <a:srgbClr val="7A7E85"/>
                </a:solidFill>
                <a:effectLst/>
                <a:latin typeface="JetBrains Mono"/>
              </a:rPr>
            </a:br>
            <a:r>
              <a:rPr kumimoji="0" lang="en-US" altLang="en-US" sz="1400" b="0" i="0" u="none" strike="noStrike" cap="none" normalizeH="0" baseline="0" dirty="0">
                <a:ln>
                  <a:noFill/>
                </a:ln>
                <a:solidFill>
                  <a:srgbClr val="CF8E6D"/>
                </a:solidFill>
                <a:effectLst/>
                <a:latin typeface="JetBrains Mono"/>
              </a:rPr>
              <a:t>from </a:t>
            </a:r>
            <a:r>
              <a:rPr kumimoji="0" lang="en-US" altLang="en-US" sz="1400" b="0" i="0" u="none" strike="noStrike" cap="none" normalizeH="0" baseline="0" dirty="0">
                <a:ln>
                  <a:noFill/>
                </a:ln>
                <a:solidFill>
                  <a:srgbClr val="BCBEC4"/>
                </a:solidFill>
                <a:effectLst/>
                <a:latin typeface="JetBrains Mono"/>
              </a:rPr>
              <a:t>flask </a:t>
            </a:r>
            <a:r>
              <a:rPr kumimoji="0" lang="en-US" altLang="en-US" sz="1400" b="0" i="0" u="none" strike="noStrike" cap="none" normalizeH="0" baseline="0" dirty="0">
                <a:ln>
                  <a:noFill/>
                </a:ln>
                <a:solidFill>
                  <a:srgbClr val="CF8E6D"/>
                </a:solidFill>
                <a:effectLst/>
                <a:latin typeface="JetBrains Mono"/>
              </a:rPr>
              <a:t>import </a:t>
            </a:r>
            <a:r>
              <a:rPr kumimoji="0" lang="en-US" altLang="en-US" sz="1400" b="0" i="0" u="none" strike="noStrike" cap="none" normalizeH="0" baseline="0" dirty="0">
                <a:ln>
                  <a:noFill/>
                </a:ln>
                <a:solidFill>
                  <a:srgbClr val="BCBEC4"/>
                </a:solidFill>
                <a:effectLst/>
                <a:latin typeface="JetBrains Mono"/>
              </a:rPr>
              <a:t>Flask, redirect, </a:t>
            </a:r>
            <a:r>
              <a:rPr kumimoji="0" lang="en-US" altLang="en-US" sz="1400" b="0" i="0" u="none" strike="noStrike" cap="none" normalizeH="0" baseline="0" dirty="0" err="1">
                <a:ln>
                  <a:noFill/>
                </a:ln>
                <a:solidFill>
                  <a:srgbClr val="BCBEC4"/>
                </a:solidFill>
                <a:effectLst/>
                <a:latin typeface="JetBrains Mono"/>
              </a:rPr>
              <a:t>url_for</a:t>
            </a:r>
            <a:r>
              <a:rPr kumimoji="0" lang="en-US" altLang="en-US" sz="1400" b="0" i="0" u="none" strike="noStrike" cap="none" normalizeH="0" baseline="0" dirty="0">
                <a:ln>
                  <a:noFill/>
                </a:ln>
                <a:solidFill>
                  <a:srgbClr val="BCBEC4"/>
                </a:solidFill>
                <a:effectLst/>
                <a:latin typeface="JetBrains Mono"/>
              </a:rPr>
              <a:t>, </a:t>
            </a:r>
            <a:r>
              <a:rPr kumimoji="0" lang="en-US" altLang="en-US" sz="1400" b="0" i="0" u="none" strike="noStrike" cap="none" normalizeH="0" baseline="0" dirty="0" err="1">
                <a:ln>
                  <a:noFill/>
                </a:ln>
                <a:solidFill>
                  <a:srgbClr val="BCBEC4"/>
                </a:solidFill>
                <a:effectLst/>
                <a:latin typeface="JetBrains Mono"/>
              </a:rPr>
              <a:t>render_template</a:t>
            </a:r>
            <a:r>
              <a:rPr kumimoji="0" lang="en-US" altLang="en-US" sz="1400" b="0" i="0" u="none" strike="noStrike" cap="none" normalizeH="0" baseline="0" dirty="0">
                <a:ln>
                  <a:noFill/>
                </a:ln>
                <a:solidFill>
                  <a:srgbClr val="BCBEC4"/>
                </a:solidFill>
                <a:effectLst/>
                <a:latin typeface="JetBrains Mono"/>
              </a:rPr>
              <a:t>, request, abort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7A7E85"/>
                </a:solidFill>
                <a:effectLst/>
                <a:latin typeface="JetBrains Mono"/>
              </a:rPr>
              <a:t># Initialize the flask application</a:t>
            </a:r>
            <a:br>
              <a:rPr kumimoji="0" lang="en-US" altLang="en-US" sz="1400" b="0" i="0" u="none" strike="noStrike" cap="none" normalizeH="0" baseline="0" dirty="0">
                <a:ln>
                  <a:noFill/>
                </a:ln>
                <a:solidFill>
                  <a:srgbClr val="7A7E85"/>
                </a:solidFill>
                <a:effectLst/>
                <a:latin typeface="JetBrains Mono"/>
              </a:rPr>
            </a:br>
            <a:r>
              <a:rPr kumimoji="0" lang="en-US" altLang="en-US" sz="1400" b="0" i="0" u="none" strike="noStrike" cap="none" normalizeH="0" baseline="0" dirty="0">
                <a:ln>
                  <a:noFill/>
                </a:ln>
                <a:solidFill>
                  <a:srgbClr val="BCBEC4"/>
                </a:solidFill>
                <a:effectLst/>
                <a:latin typeface="JetBrains Mono"/>
              </a:rPr>
              <a:t>app = Flask(__name__)</a:t>
            </a:r>
            <a:br>
              <a:rPr kumimoji="0" lang="en-US" altLang="en-US" sz="1400" b="0" i="0" u="none" strike="noStrike" cap="none" normalizeH="0" baseline="0" dirty="0">
                <a:ln>
                  <a:noFill/>
                </a:ln>
                <a:solidFill>
                  <a:srgbClr val="BCBEC4"/>
                </a:solidFill>
                <a:effectLst/>
                <a:latin typeface="JetBrains Mono"/>
              </a:rPr>
            </a:b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7A7E85"/>
                </a:solidFill>
                <a:effectLst/>
                <a:latin typeface="JetBrains Mono"/>
              </a:rPr>
              <a:t># It will load the form template which</a:t>
            </a:r>
            <a:br>
              <a:rPr kumimoji="0" lang="en-US" altLang="en-US" sz="1400" b="0" i="0" u="none" strike="noStrike" cap="none" normalizeH="0" baseline="0" dirty="0">
                <a:ln>
                  <a:noFill/>
                </a:ln>
                <a:solidFill>
                  <a:srgbClr val="7A7E85"/>
                </a:solidFill>
                <a:effectLst/>
                <a:latin typeface="JetBrains Mono"/>
              </a:rPr>
            </a:br>
            <a:r>
              <a:rPr kumimoji="0" lang="en-US" altLang="en-US" sz="1400" b="0" i="0" u="none" strike="noStrike" cap="none" normalizeH="0" baseline="0" dirty="0">
                <a:ln>
                  <a:noFill/>
                </a:ln>
                <a:solidFill>
                  <a:srgbClr val="7A7E85"/>
                </a:solidFill>
                <a:effectLst/>
                <a:latin typeface="JetBrains Mono"/>
              </a:rPr>
              <a:t># is in login.html</a:t>
            </a:r>
            <a:br>
              <a:rPr kumimoji="0" lang="en-US" altLang="en-US" sz="1400" b="0" i="0" u="none" strike="noStrike" cap="none" normalizeH="0" baseline="0" dirty="0">
                <a:ln>
                  <a:noFill/>
                </a:ln>
                <a:solidFill>
                  <a:srgbClr val="7A7E85"/>
                </a:solidFill>
                <a:effectLst/>
                <a:latin typeface="JetBrains Mono"/>
              </a:rPr>
            </a:br>
            <a:r>
              <a:rPr kumimoji="0" lang="en-US" altLang="en-US" sz="1400" b="0" i="0" u="none" strike="noStrike" cap="none" normalizeH="0" baseline="0" dirty="0">
                <a:ln>
                  <a:noFill/>
                </a:ln>
                <a:solidFill>
                  <a:srgbClr val="B3AE60"/>
                </a:solidFill>
                <a:effectLst/>
                <a:latin typeface="JetBrains Mono"/>
              </a:rPr>
              <a:t>@app.route</a:t>
            </a:r>
            <a:r>
              <a:rPr kumimoji="0" lang="en-US" altLang="en-US" sz="1400" b="0" i="0" u="none" strike="noStrike" cap="none" normalizeH="0" baseline="0" dirty="0">
                <a:ln>
                  <a:noFill/>
                </a:ln>
                <a:solidFill>
                  <a:srgbClr val="BCBEC4"/>
                </a:solidFill>
                <a:effectLst/>
                <a:latin typeface="JetBrains Mono"/>
              </a:rPr>
              <a:t>(</a:t>
            </a:r>
            <a:r>
              <a:rPr kumimoji="0" lang="en-US" altLang="en-US" sz="1400" b="0" i="0" u="none" strike="noStrike" cap="none" normalizeH="0" baseline="0" dirty="0">
                <a:ln>
                  <a:noFill/>
                </a:ln>
                <a:solidFill>
                  <a:srgbClr val="6AAB73"/>
                </a:solidFill>
                <a:effectLst/>
                <a:latin typeface="JetBrains Mono"/>
              </a:rPr>
              <a:t>'/'</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CF8E6D"/>
                </a:solidFill>
                <a:effectLst/>
                <a:latin typeface="JetBrains Mono"/>
              </a:rPr>
              <a:t>def </a:t>
            </a:r>
            <a:r>
              <a:rPr kumimoji="0" lang="en-US" altLang="en-US" sz="1400" b="0" i="0" u="none" strike="noStrike" cap="none" normalizeH="0" baseline="0" dirty="0">
                <a:ln>
                  <a:noFill/>
                </a:ln>
                <a:solidFill>
                  <a:srgbClr val="56A8F5"/>
                </a:solidFill>
                <a:effectLst/>
                <a:latin typeface="JetBrains Mono"/>
              </a:rPr>
              <a:t>index</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BCBEC4"/>
                </a:solidFill>
                <a:effectLst/>
                <a:latin typeface="JetBrains Mono"/>
              </a:rPr>
              <a:t>    </a:t>
            </a:r>
            <a:r>
              <a:rPr kumimoji="0" lang="en-US" altLang="en-US" sz="1400" b="0" i="0" u="none" strike="noStrike" cap="none" normalizeH="0" baseline="0" dirty="0">
                <a:ln>
                  <a:noFill/>
                </a:ln>
                <a:solidFill>
                  <a:srgbClr val="CF8E6D"/>
                </a:solidFill>
                <a:effectLst/>
                <a:latin typeface="JetBrains Mono"/>
              </a:rPr>
              <a:t>return </a:t>
            </a:r>
            <a:r>
              <a:rPr kumimoji="0" lang="en-US" altLang="en-US" sz="1400" b="0" i="0" u="none" strike="noStrike" cap="none" normalizeH="0" baseline="0" dirty="0" err="1">
                <a:ln>
                  <a:noFill/>
                </a:ln>
                <a:solidFill>
                  <a:srgbClr val="BCBEC4"/>
                </a:solidFill>
                <a:effectLst/>
                <a:latin typeface="JetBrains Mono"/>
              </a:rPr>
              <a:t>render_template</a:t>
            </a:r>
            <a:r>
              <a:rPr kumimoji="0" lang="en-US" altLang="en-US" sz="1400" b="0" i="0" u="none" strike="noStrike" cap="none" normalizeH="0" baseline="0" dirty="0">
                <a:ln>
                  <a:noFill/>
                </a:ln>
                <a:solidFill>
                  <a:srgbClr val="BCBEC4"/>
                </a:solidFill>
                <a:effectLst/>
                <a:latin typeface="JetBrains Mono"/>
              </a:rPr>
              <a:t>(</a:t>
            </a:r>
            <a:r>
              <a:rPr kumimoji="0" lang="en-US" altLang="en-US" sz="1400" b="0" i="0" u="none" strike="noStrike" cap="none" normalizeH="0" baseline="0" dirty="0">
                <a:ln>
                  <a:noFill/>
                </a:ln>
                <a:solidFill>
                  <a:srgbClr val="6AAB73"/>
                </a:solidFill>
                <a:effectLst/>
                <a:latin typeface="JetBrains Mono"/>
              </a:rPr>
              <a:t>"log_in.html"</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B3AE60"/>
                </a:solidFill>
                <a:effectLst/>
                <a:latin typeface="JetBrains Mono"/>
              </a:rPr>
              <a:t>@app.route</a:t>
            </a:r>
            <a:r>
              <a:rPr kumimoji="0" lang="en-US" altLang="en-US" sz="1400" b="0" i="0" u="none" strike="noStrike" cap="none" normalizeH="0" baseline="0" dirty="0">
                <a:ln>
                  <a:noFill/>
                </a:ln>
                <a:solidFill>
                  <a:srgbClr val="BCBEC4"/>
                </a:solidFill>
                <a:effectLst/>
                <a:latin typeface="JetBrains Mono"/>
              </a:rPr>
              <a:t>(</a:t>
            </a:r>
            <a:r>
              <a:rPr kumimoji="0" lang="en-US" altLang="en-US" sz="1400" b="0" i="0" u="none" strike="noStrike" cap="none" normalizeH="0" baseline="0" dirty="0">
                <a:ln>
                  <a:noFill/>
                </a:ln>
                <a:solidFill>
                  <a:srgbClr val="6AAB73"/>
                </a:solidFill>
                <a:effectLst/>
                <a:latin typeface="JetBrains Mono"/>
              </a:rPr>
              <a:t>'/success'</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CF8E6D"/>
                </a:solidFill>
                <a:effectLst/>
                <a:latin typeface="JetBrains Mono"/>
              </a:rPr>
              <a:t>def </a:t>
            </a:r>
            <a:r>
              <a:rPr kumimoji="0" lang="en-US" altLang="en-US" sz="1400" b="0" i="0" u="none" strike="noStrike" cap="none" normalizeH="0" baseline="0" dirty="0">
                <a:ln>
                  <a:noFill/>
                </a:ln>
                <a:solidFill>
                  <a:srgbClr val="56A8F5"/>
                </a:solidFill>
                <a:effectLst/>
                <a:latin typeface="JetBrains Mono"/>
              </a:rPr>
              <a:t>success</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BCBEC4"/>
                </a:solidFill>
                <a:effectLst/>
                <a:latin typeface="JetBrains Mono"/>
              </a:rPr>
              <a:t>    </a:t>
            </a:r>
            <a:r>
              <a:rPr kumimoji="0" lang="en-US" altLang="en-US" sz="1400" b="0" i="0" u="none" strike="noStrike" cap="none" normalizeH="0" baseline="0" dirty="0">
                <a:ln>
                  <a:noFill/>
                </a:ln>
                <a:solidFill>
                  <a:srgbClr val="CF8E6D"/>
                </a:solidFill>
                <a:effectLst/>
                <a:latin typeface="JetBrains Mono"/>
              </a:rPr>
              <a:t>return </a:t>
            </a:r>
            <a:r>
              <a:rPr kumimoji="0" lang="en-US" altLang="en-US" sz="1400" b="0" i="0" u="none" strike="noStrike" cap="none" normalizeH="0" baseline="0" dirty="0">
                <a:ln>
                  <a:noFill/>
                </a:ln>
                <a:solidFill>
                  <a:srgbClr val="6AAB73"/>
                </a:solidFill>
                <a:effectLst/>
                <a:latin typeface="JetBrains Mono"/>
              </a:rPr>
              <a:t>"logged in successfully"</a:t>
            </a:r>
            <a:br>
              <a:rPr kumimoji="0" lang="en-US" altLang="en-US" sz="1400" b="0" i="0" u="none" strike="noStrike" cap="none" normalizeH="0" baseline="0" dirty="0">
                <a:ln>
                  <a:noFill/>
                </a:ln>
                <a:solidFill>
                  <a:srgbClr val="6AAB73"/>
                </a:solidFill>
                <a:effectLst/>
                <a:latin typeface="JetBrains Mono"/>
              </a:rPr>
            </a:br>
            <a:r>
              <a:rPr kumimoji="0" lang="en-US" altLang="en-US" sz="1400" b="0" i="0" u="none" strike="noStrike" cap="none" normalizeH="0" baseline="0" dirty="0">
                <a:ln>
                  <a:noFill/>
                </a:ln>
                <a:solidFill>
                  <a:srgbClr val="7A7E85"/>
                </a:solidFill>
                <a:effectLst/>
                <a:latin typeface="JetBrains Mono"/>
              </a:rPr>
              <a:t># </a:t>
            </a:r>
            <a:r>
              <a:rPr kumimoji="0" lang="en-US" altLang="en-US" sz="1400" b="0" i="0" u="none" strike="noStrike" cap="none" normalizeH="0" baseline="0" dirty="0" err="1">
                <a:ln>
                  <a:noFill/>
                </a:ln>
                <a:solidFill>
                  <a:srgbClr val="7A7E85"/>
                </a:solidFill>
                <a:effectLst/>
                <a:latin typeface="JetBrains Mono"/>
              </a:rPr>
              <a:t>loggnig</a:t>
            </a:r>
            <a:r>
              <a:rPr kumimoji="0" lang="en-US" altLang="en-US" sz="1400" b="0" i="0" u="none" strike="noStrike" cap="none" normalizeH="0" baseline="0" dirty="0">
                <a:ln>
                  <a:noFill/>
                </a:ln>
                <a:solidFill>
                  <a:srgbClr val="7A7E85"/>
                </a:solidFill>
                <a:effectLst/>
                <a:latin typeface="JetBrains Mono"/>
              </a:rPr>
              <a:t> to the form with method POST or GET</a:t>
            </a:r>
            <a:br>
              <a:rPr kumimoji="0" lang="en-US" altLang="en-US" sz="1400" b="0" i="0" u="none" strike="noStrike" cap="none" normalizeH="0" baseline="0" dirty="0">
                <a:ln>
                  <a:noFill/>
                </a:ln>
                <a:solidFill>
                  <a:srgbClr val="7A7E85"/>
                </a:solidFill>
                <a:effectLst/>
                <a:latin typeface="JetBrains Mono"/>
              </a:rPr>
            </a:br>
            <a:r>
              <a:rPr kumimoji="0" lang="en-US" altLang="en-US" sz="1400" b="0" i="0" u="none" strike="noStrike" cap="none" normalizeH="0" baseline="0" dirty="0">
                <a:ln>
                  <a:noFill/>
                </a:ln>
                <a:solidFill>
                  <a:srgbClr val="B3AE60"/>
                </a:solidFill>
                <a:effectLst/>
                <a:latin typeface="JetBrains Mono"/>
              </a:rPr>
              <a:t>@app.route</a:t>
            </a:r>
            <a:r>
              <a:rPr kumimoji="0" lang="en-US" altLang="en-US" sz="1400" b="0" i="0" u="none" strike="noStrike" cap="none" normalizeH="0" baseline="0" dirty="0">
                <a:ln>
                  <a:noFill/>
                </a:ln>
                <a:solidFill>
                  <a:srgbClr val="BCBEC4"/>
                </a:solidFill>
                <a:effectLst/>
                <a:latin typeface="JetBrains Mono"/>
              </a:rPr>
              <a:t>(</a:t>
            </a:r>
            <a:r>
              <a:rPr kumimoji="0" lang="en-US" altLang="en-US" sz="1400" b="0" i="0" u="none" strike="noStrike" cap="none" normalizeH="0" baseline="0" dirty="0">
                <a:ln>
                  <a:noFill/>
                </a:ln>
                <a:solidFill>
                  <a:srgbClr val="6AAB73"/>
                </a:solidFill>
                <a:effectLst/>
                <a:latin typeface="JetBrains Mono"/>
              </a:rPr>
              <a:t>"/login"</a:t>
            </a:r>
            <a:r>
              <a:rPr kumimoji="0" lang="en-US" altLang="en-US" sz="1400" b="0" i="0" u="none" strike="noStrike" cap="none" normalizeH="0" baseline="0" dirty="0">
                <a:ln>
                  <a:noFill/>
                </a:ln>
                <a:solidFill>
                  <a:srgbClr val="BCBEC4"/>
                </a:solidFill>
                <a:effectLst/>
                <a:latin typeface="JetBrains Mono"/>
              </a:rPr>
              <a:t>, </a:t>
            </a:r>
            <a:r>
              <a:rPr kumimoji="0" lang="en-US" altLang="en-US" sz="1400" b="0" i="0" u="none" strike="noStrike" cap="none" normalizeH="0" baseline="0" dirty="0">
                <a:ln>
                  <a:noFill/>
                </a:ln>
                <a:solidFill>
                  <a:srgbClr val="AA4926"/>
                </a:solidFill>
                <a:effectLst/>
                <a:latin typeface="JetBrains Mono"/>
              </a:rPr>
              <a:t>methods</a:t>
            </a:r>
            <a:r>
              <a:rPr kumimoji="0" lang="en-US" altLang="en-US" sz="1400" b="0" i="0" u="none" strike="noStrike" cap="none" normalizeH="0" baseline="0" dirty="0">
                <a:ln>
                  <a:noFill/>
                </a:ln>
                <a:solidFill>
                  <a:srgbClr val="BCBEC4"/>
                </a:solidFill>
                <a:effectLst/>
                <a:latin typeface="JetBrains Mono"/>
              </a:rPr>
              <a:t>=[</a:t>
            </a:r>
            <a:r>
              <a:rPr kumimoji="0" lang="en-US" altLang="en-US" sz="1400" b="0" i="0" u="none" strike="noStrike" cap="none" normalizeH="0" baseline="0" dirty="0">
                <a:ln>
                  <a:noFill/>
                </a:ln>
                <a:solidFill>
                  <a:srgbClr val="6AAB73"/>
                </a:solidFill>
                <a:effectLst/>
                <a:latin typeface="JetBrains Mono"/>
              </a:rPr>
              <a:t>"POST"</a:t>
            </a:r>
            <a:r>
              <a:rPr kumimoji="0" lang="en-US" altLang="en-US" sz="1400" b="0" i="0" u="none" strike="noStrike" cap="none" normalizeH="0" baseline="0" dirty="0">
                <a:ln>
                  <a:noFill/>
                </a:ln>
                <a:solidFill>
                  <a:srgbClr val="BCBEC4"/>
                </a:solidFill>
                <a:effectLst/>
                <a:latin typeface="JetBrains Mono"/>
              </a:rPr>
              <a:t>, </a:t>
            </a:r>
            <a:r>
              <a:rPr kumimoji="0" lang="en-US" altLang="en-US" sz="1400" b="0" i="0" u="none" strike="noStrike" cap="none" normalizeH="0" baseline="0" dirty="0">
                <a:ln>
                  <a:noFill/>
                </a:ln>
                <a:solidFill>
                  <a:srgbClr val="6AAB73"/>
                </a:solidFill>
                <a:effectLst/>
                <a:latin typeface="JetBrains Mono"/>
              </a:rPr>
              <a:t>"GET"</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CF8E6D"/>
                </a:solidFill>
                <a:effectLst/>
                <a:latin typeface="JetBrains Mono"/>
              </a:rPr>
              <a:t>def </a:t>
            </a:r>
            <a:r>
              <a:rPr kumimoji="0" lang="en-US" altLang="en-US" sz="1400" b="0" i="0" u="none" strike="noStrike" cap="none" normalizeH="0" baseline="0" dirty="0">
                <a:ln>
                  <a:noFill/>
                </a:ln>
                <a:solidFill>
                  <a:srgbClr val="56A8F5"/>
                </a:solidFill>
                <a:effectLst/>
                <a:latin typeface="JetBrains Mono"/>
              </a:rPr>
              <a:t>login</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BCBEC4"/>
                </a:solidFill>
                <a:effectLst/>
                <a:latin typeface="JetBrains Mono"/>
              </a:rPr>
              <a:t>    </a:t>
            </a:r>
            <a:r>
              <a:rPr kumimoji="0" lang="en-US" altLang="en-US" sz="1400" b="0" i="0" u="none" strike="noStrike" cap="none" normalizeH="0" baseline="0" dirty="0">
                <a:ln>
                  <a:noFill/>
                </a:ln>
                <a:solidFill>
                  <a:srgbClr val="7A7E85"/>
                </a:solidFill>
                <a:effectLst/>
                <a:latin typeface="JetBrains Mono"/>
              </a:rPr>
              <a:t># if the method is POST and Username is admin then</a:t>
            </a:r>
            <a:br>
              <a:rPr kumimoji="0" lang="en-US" altLang="en-US" sz="1400" b="0" i="0" u="none" strike="noStrike" cap="none" normalizeH="0" baseline="0" dirty="0">
                <a:ln>
                  <a:noFill/>
                </a:ln>
                <a:solidFill>
                  <a:srgbClr val="7A7E85"/>
                </a:solidFill>
                <a:effectLst/>
                <a:latin typeface="JetBrains Mono"/>
              </a:rPr>
            </a:br>
            <a:r>
              <a:rPr kumimoji="0" lang="en-US" altLang="en-US" sz="1400" b="0" i="0" u="none" strike="noStrike" cap="none" normalizeH="0" baseline="0" dirty="0">
                <a:ln>
                  <a:noFill/>
                </a:ln>
                <a:solidFill>
                  <a:srgbClr val="7A7E85"/>
                </a:solidFill>
                <a:effectLst/>
                <a:latin typeface="JetBrains Mono"/>
              </a:rPr>
              <a:t>    # it will redirects to success </a:t>
            </a:r>
            <a:r>
              <a:rPr kumimoji="0" lang="en-US" altLang="en-US" sz="1400" b="0" i="0" u="none" strike="noStrike" cap="none" normalizeH="0" baseline="0" dirty="0" err="1">
                <a:ln>
                  <a:noFill/>
                </a:ln>
                <a:solidFill>
                  <a:srgbClr val="7A7E85"/>
                </a:solidFill>
                <a:effectLst/>
                <a:latin typeface="JetBrains Mono"/>
              </a:rPr>
              <a:t>url</a:t>
            </a:r>
            <a:r>
              <a:rPr kumimoji="0" lang="en-US" altLang="en-US" sz="1400" b="0" i="0" u="none" strike="noStrike" cap="none" normalizeH="0" baseline="0" dirty="0">
                <a:ln>
                  <a:noFill/>
                </a:ln>
                <a:solidFill>
                  <a:srgbClr val="7A7E85"/>
                </a:solidFill>
                <a:effectLst/>
                <a:latin typeface="JetBrains Mono"/>
              </a:rPr>
              <a:t>.</a:t>
            </a:r>
            <a:br>
              <a:rPr kumimoji="0" lang="en-US" altLang="en-US" sz="1400" b="0" i="0" u="none" strike="noStrike" cap="none" normalizeH="0" baseline="0" dirty="0">
                <a:ln>
                  <a:noFill/>
                </a:ln>
                <a:solidFill>
                  <a:srgbClr val="7A7E85"/>
                </a:solidFill>
                <a:effectLst/>
                <a:latin typeface="JetBrains Mono"/>
              </a:rPr>
            </a:br>
            <a:r>
              <a:rPr kumimoji="0" lang="en-US" altLang="en-US" sz="1400" b="0" i="0" u="none" strike="noStrike" cap="none" normalizeH="0" baseline="0" dirty="0">
                <a:ln>
                  <a:noFill/>
                </a:ln>
                <a:solidFill>
                  <a:srgbClr val="7A7E85"/>
                </a:solidFill>
                <a:effectLst/>
                <a:latin typeface="JetBrains Mono"/>
              </a:rPr>
              <a:t>    </a:t>
            </a:r>
            <a:r>
              <a:rPr kumimoji="0" lang="en-US" altLang="en-US" sz="1400" b="0" i="0" u="none" strike="noStrike" cap="none" normalizeH="0" baseline="0" dirty="0">
                <a:ln>
                  <a:noFill/>
                </a:ln>
                <a:solidFill>
                  <a:srgbClr val="CF8E6D"/>
                </a:solidFill>
                <a:effectLst/>
                <a:latin typeface="JetBrains Mono"/>
              </a:rPr>
              <a:t>if </a:t>
            </a:r>
            <a:r>
              <a:rPr kumimoji="0" lang="en-US" altLang="en-US" sz="1400" b="0" i="0" u="none" strike="noStrike" cap="none" normalizeH="0" baseline="0" dirty="0" err="1">
                <a:ln>
                  <a:noFill/>
                </a:ln>
                <a:solidFill>
                  <a:srgbClr val="BCBEC4"/>
                </a:solidFill>
                <a:effectLst/>
                <a:latin typeface="JetBrains Mono"/>
              </a:rPr>
              <a:t>request.method</a:t>
            </a:r>
            <a:r>
              <a:rPr kumimoji="0" lang="en-US" altLang="en-US" sz="1400" b="0" i="0" u="none" strike="noStrike" cap="none" normalizeH="0" baseline="0" dirty="0">
                <a:ln>
                  <a:noFill/>
                </a:ln>
                <a:solidFill>
                  <a:srgbClr val="BCBEC4"/>
                </a:solidFill>
                <a:effectLst/>
                <a:latin typeface="JetBrains Mono"/>
              </a:rPr>
              <a:t> == </a:t>
            </a:r>
            <a:r>
              <a:rPr kumimoji="0" lang="en-US" altLang="en-US" sz="1400" b="0" i="0" u="none" strike="noStrike" cap="none" normalizeH="0" baseline="0" dirty="0">
                <a:ln>
                  <a:noFill/>
                </a:ln>
                <a:solidFill>
                  <a:srgbClr val="6AAB73"/>
                </a:solidFill>
                <a:effectLst/>
                <a:latin typeface="JetBrains Mono"/>
              </a:rPr>
              <a:t>"POST" </a:t>
            </a:r>
            <a:r>
              <a:rPr kumimoji="0" lang="en-US" altLang="en-US" sz="1400" b="0" i="0" u="none" strike="noStrike" cap="none" normalizeH="0" baseline="0" dirty="0">
                <a:ln>
                  <a:noFill/>
                </a:ln>
                <a:solidFill>
                  <a:srgbClr val="CF8E6D"/>
                </a:solidFill>
                <a:effectLst/>
                <a:latin typeface="JetBrains Mono"/>
              </a:rPr>
              <a:t>and </a:t>
            </a:r>
            <a:r>
              <a:rPr kumimoji="0" lang="en-US" altLang="en-US" sz="1400" b="0" i="0" u="none" strike="noStrike" cap="none" normalizeH="0" baseline="0" dirty="0" err="1">
                <a:ln>
                  <a:noFill/>
                </a:ln>
                <a:solidFill>
                  <a:srgbClr val="BCBEC4"/>
                </a:solidFill>
                <a:effectLst/>
                <a:latin typeface="JetBrains Mono"/>
              </a:rPr>
              <a:t>request.form</a:t>
            </a:r>
            <a:r>
              <a:rPr kumimoji="0" lang="en-US" altLang="en-US" sz="1400" b="0" i="0" u="none" strike="noStrike" cap="none" normalizeH="0" baseline="0" dirty="0">
                <a:ln>
                  <a:noFill/>
                </a:ln>
                <a:solidFill>
                  <a:srgbClr val="BCBEC4"/>
                </a:solidFill>
                <a:effectLst/>
                <a:latin typeface="JetBrains Mono"/>
              </a:rPr>
              <a:t>[</a:t>
            </a:r>
            <a:r>
              <a:rPr kumimoji="0" lang="en-US" altLang="en-US" sz="1400" b="0" i="0" u="none" strike="noStrike" cap="none" normalizeH="0" baseline="0" dirty="0">
                <a:ln>
                  <a:noFill/>
                </a:ln>
                <a:solidFill>
                  <a:srgbClr val="6AAB73"/>
                </a:solidFill>
                <a:effectLst/>
                <a:latin typeface="JetBrains Mono"/>
              </a:rPr>
              <a:t>"username"</a:t>
            </a:r>
            <a:r>
              <a:rPr kumimoji="0" lang="en-US" altLang="en-US" sz="1400" b="0" i="0" u="none" strike="noStrike" cap="none" normalizeH="0" baseline="0" dirty="0">
                <a:ln>
                  <a:noFill/>
                </a:ln>
                <a:solidFill>
                  <a:srgbClr val="BCBEC4"/>
                </a:solidFill>
                <a:effectLst/>
                <a:latin typeface="JetBrains Mono"/>
              </a:rPr>
              <a:t>] == </a:t>
            </a:r>
            <a:r>
              <a:rPr kumimoji="0" lang="en-US" altLang="en-US" sz="1400" b="0" i="0" u="none" strike="noStrike" cap="none" normalizeH="0" baseline="0" dirty="0">
                <a:ln>
                  <a:noFill/>
                </a:ln>
                <a:solidFill>
                  <a:srgbClr val="6AAB73"/>
                </a:solidFill>
                <a:effectLst/>
                <a:latin typeface="JetBrains Mono"/>
              </a:rPr>
              <a:t>"admin"</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BCBEC4"/>
                </a:solidFill>
                <a:effectLst/>
                <a:latin typeface="JetBrains Mono"/>
              </a:rPr>
              <a:t>        </a:t>
            </a:r>
            <a:r>
              <a:rPr kumimoji="0" lang="en-US" altLang="en-US" sz="1400" b="0" i="0" u="none" strike="noStrike" cap="none" normalizeH="0" baseline="0" dirty="0">
                <a:ln>
                  <a:noFill/>
                </a:ln>
                <a:solidFill>
                  <a:srgbClr val="CF8E6D"/>
                </a:solidFill>
                <a:effectLst/>
                <a:latin typeface="JetBrains Mono"/>
              </a:rPr>
              <a:t>return </a:t>
            </a:r>
            <a:r>
              <a:rPr kumimoji="0" lang="en-US" altLang="en-US" sz="1400" b="0" i="0" u="none" strike="noStrike" cap="none" normalizeH="0" baseline="0" dirty="0">
                <a:ln>
                  <a:noFill/>
                </a:ln>
                <a:solidFill>
                  <a:srgbClr val="BCBEC4"/>
                </a:solidFill>
                <a:effectLst/>
                <a:latin typeface="JetBrains Mono"/>
              </a:rPr>
              <a:t>redirect(</a:t>
            </a:r>
            <a:r>
              <a:rPr kumimoji="0" lang="en-US" altLang="en-US" sz="1400" b="0" i="0" u="none" strike="noStrike" cap="none" normalizeH="0" baseline="0" dirty="0" err="1">
                <a:ln>
                  <a:noFill/>
                </a:ln>
                <a:solidFill>
                  <a:srgbClr val="BCBEC4"/>
                </a:solidFill>
                <a:effectLst/>
                <a:latin typeface="JetBrains Mono"/>
              </a:rPr>
              <a:t>url_for</a:t>
            </a:r>
            <a:r>
              <a:rPr kumimoji="0" lang="en-US" altLang="en-US" sz="1400" b="0" i="0" u="none" strike="noStrike" cap="none" normalizeH="0" baseline="0" dirty="0">
                <a:ln>
                  <a:noFill/>
                </a:ln>
                <a:solidFill>
                  <a:srgbClr val="BCBEC4"/>
                </a:solidFill>
                <a:effectLst/>
                <a:latin typeface="JetBrains Mono"/>
              </a:rPr>
              <a:t>(</a:t>
            </a:r>
            <a:r>
              <a:rPr kumimoji="0" lang="en-US" altLang="en-US" sz="1400" b="0" i="0" u="none" strike="noStrike" cap="none" normalizeH="0" baseline="0" dirty="0">
                <a:ln>
                  <a:noFill/>
                </a:ln>
                <a:solidFill>
                  <a:srgbClr val="6AAB73"/>
                </a:solidFill>
                <a:effectLst/>
                <a:latin typeface="JetBrains Mono"/>
              </a:rPr>
              <a:t>"success"</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BCBEC4"/>
                </a:solidFill>
                <a:effectLst/>
                <a:latin typeface="JetBrains Mono"/>
              </a:rPr>
              <a:t>    </a:t>
            </a:r>
            <a:r>
              <a:rPr kumimoji="0" lang="en-US" altLang="en-US" sz="1400" b="0" i="0" u="none" strike="noStrike" cap="none" normalizeH="0" baseline="0" dirty="0">
                <a:ln>
                  <a:noFill/>
                </a:ln>
                <a:solidFill>
                  <a:srgbClr val="CF8E6D"/>
                </a:solidFill>
                <a:effectLst/>
                <a:latin typeface="JetBrains Mono"/>
              </a:rPr>
              <a:t>else</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BCBEC4"/>
                </a:solidFill>
                <a:effectLst/>
                <a:latin typeface="JetBrains Mono"/>
              </a:rPr>
              <a:t>        abort(</a:t>
            </a:r>
            <a:r>
              <a:rPr kumimoji="0" lang="en-US" altLang="en-US" sz="1400" b="0" i="0" u="none" strike="noStrike" cap="none" normalizeH="0" baseline="0" dirty="0">
                <a:ln>
                  <a:noFill/>
                </a:ln>
                <a:solidFill>
                  <a:srgbClr val="2AACB8"/>
                </a:solidFill>
                <a:effectLst/>
                <a:latin typeface="JetBrains Mono"/>
              </a:rPr>
              <a:t>403</a:t>
            </a:r>
            <a:r>
              <a:rPr kumimoji="0" lang="en-US" altLang="en-US" sz="1400" b="0" i="0" u="none" strike="noStrike" cap="none" normalizeH="0" baseline="0" dirty="0">
                <a:ln>
                  <a:noFill/>
                </a:ln>
                <a:solidFill>
                  <a:srgbClr val="BCBEC4"/>
                </a:solidFill>
                <a:effectLst/>
                <a:latin typeface="JetBrains Mono"/>
              </a:rPr>
              <a:t>) </a:t>
            </a:r>
            <a:r>
              <a:rPr kumimoji="0" lang="en-US" altLang="en-US" sz="1400" b="0" i="0" u="none" strike="noStrike" cap="none" normalizeH="0" baseline="0" dirty="0">
                <a:ln>
                  <a:noFill/>
                </a:ln>
                <a:solidFill>
                  <a:srgbClr val="7A7E85"/>
                </a:solidFill>
                <a:effectLst/>
                <a:latin typeface="JetBrains Mono"/>
              </a:rPr>
              <a:t>#</a:t>
            </a:r>
            <a:br>
              <a:rPr kumimoji="0" lang="en-US" altLang="en-US" sz="1400" b="0" i="0" u="none" strike="noStrike" cap="none" normalizeH="0" baseline="0" dirty="0">
                <a:ln>
                  <a:noFill/>
                </a:ln>
                <a:solidFill>
                  <a:srgbClr val="7A7E85"/>
                </a:solidFill>
                <a:effectLst/>
                <a:latin typeface="JetBrains Mono"/>
              </a:rPr>
            </a:br>
            <a:r>
              <a:rPr kumimoji="0" lang="en-US" altLang="en-US" sz="1400" b="0" i="0" u="none" strike="noStrike" cap="none" normalizeH="0" baseline="0" dirty="0">
                <a:ln>
                  <a:noFill/>
                </a:ln>
                <a:solidFill>
                  <a:srgbClr val="7A7E85"/>
                </a:solidFill>
                <a:effectLst/>
                <a:latin typeface="JetBrains Mono"/>
              </a:rPr>
              <a:t>    # if the method is GET or username is not admin,</a:t>
            </a:r>
            <a:br>
              <a:rPr kumimoji="0" lang="en-US" altLang="en-US" sz="1400" b="0" i="0" u="none" strike="noStrike" cap="none" normalizeH="0" baseline="0" dirty="0">
                <a:ln>
                  <a:noFill/>
                </a:ln>
                <a:solidFill>
                  <a:srgbClr val="7A7E85"/>
                </a:solidFill>
                <a:effectLst/>
                <a:latin typeface="JetBrains Mono"/>
              </a:rPr>
            </a:br>
            <a:r>
              <a:rPr kumimoji="0" lang="en-US" altLang="en-US" sz="1400" b="0" i="0" u="none" strike="noStrike" cap="none" normalizeH="0" baseline="0" dirty="0">
                <a:ln>
                  <a:noFill/>
                </a:ln>
                <a:solidFill>
                  <a:srgbClr val="7A7E85"/>
                </a:solidFill>
                <a:effectLst/>
                <a:latin typeface="JetBrains Mono"/>
              </a:rPr>
              <a:t>    # then it redirects to index method.</a:t>
            </a:r>
            <a:br>
              <a:rPr kumimoji="0" lang="en-US" altLang="en-US" sz="1400" b="0" i="0" u="none" strike="noStrike" cap="none" normalizeH="0" baseline="0" dirty="0">
                <a:ln>
                  <a:noFill/>
                </a:ln>
                <a:solidFill>
                  <a:srgbClr val="7A7E85"/>
                </a:solidFill>
                <a:effectLst/>
                <a:latin typeface="JetBrains Mono"/>
              </a:rPr>
            </a:br>
            <a:r>
              <a:rPr kumimoji="0" lang="en-US" altLang="en-US" sz="1400" b="0" i="0" u="none" strike="noStrike" cap="none" normalizeH="0" baseline="0" dirty="0">
                <a:ln>
                  <a:noFill/>
                </a:ln>
                <a:solidFill>
                  <a:srgbClr val="7A7E85"/>
                </a:solidFill>
                <a:effectLst/>
                <a:latin typeface="JetBrains Mono"/>
              </a:rPr>
              <a:t>    </a:t>
            </a:r>
            <a:r>
              <a:rPr kumimoji="0" lang="en-US" altLang="en-US" sz="1400" b="0" i="0" u="none" strike="noStrike" cap="none" normalizeH="0" baseline="0" dirty="0">
                <a:ln>
                  <a:noFill/>
                </a:ln>
                <a:solidFill>
                  <a:srgbClr val="CF8E6D"/>
                </a:solidFill>
                <a:effectLst/>
                <a:latin typeface="JetBrains Mono"/>
              </a:rPr>
              <a:t>return </a:t>
            </a:r>
            <a:r>
              <a:rPr kumimoji="0" lang="en-US" altLang="en-US" sz="1400" b="0" i="0" u="none" strike="noStrike" cap="none" normalizeH="0" baseline="0" dirty="0">
                <a:ln>
                  <a:noFill/>
                </a:ln>
                <a:solidFill>
                  <a:srgbClr val="BCBEC4"/>
                </a:solidFill>
                <a:effectLst/>
                <a:latin typeface="JetBrains Mono"/>
              </a:rPr>
              <a:t>redirect(</a:t>
            </a:r>
            <a:r>
              <a:rPr kumimoji="0" lang="en-US" altLang="en-US" sz="1400" b="0" i="0" u="none" strike="noStrike" cap="none" normalizeH="0" baseline="0" dirty="0" err="1">
                <a:ln>
                  <a:noFill/>
                </a:ln>
                <a:solidFill>
                  <a:srgbClr val="BCBEC4"/>
                </a:solidFill>
                <a:effectLst/>
                <a:latin typeface="JetBrains Mono"/>
              </a:rPr>
              <a:t>url_for</a:t>
            </a:r>
            <a:r>
              <a:rPr kumimoji="0" lang="en-US" altLang="en-US" sz="1400" b="0" i="0" u="none" strike="noStrike" cap="none" normalizeH="0" baseline="0" dirty="0">
                <a:ln>
                  <a:noFill/>
                </a:ln>
                <a:solidFill>
                  <a:srgbClr val="BCBEC4"/>
                </a:solidFill>
                <a:effectLst/>
                <a:latin typeface="JetBrains Mono"/>
              </a:rPr>
              <a:t>(</a:t>
            </a:r>
            <a:r>
              <a:rPr kumimoji="0" lang="en-US" altLang="en-US" sz="1400" b="0" i="0" u="none" strike="noStrike" cap="none" normalizeH="0" baseline="0" dirty="0">
                <a:ln>
                  <a:noFill/>
                </a:ln>
                <a:solidFill>
                  <a:srgbClr val="6AAB73"/>
                </a:solidFill>
                <a:effectLst/>
                <a:latin typeface="JetBrains Mono"/>
              </a:rPr>
              <a:t>'index'</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CF8E6D"/>
                </a:solidFill>
                <a:effectLst/>
                <a:latin typeface="JetBrains Mono"/>
              </a:rPr>
              <a:t>if </a:t>
            </a:r>
            <a:r>
              <a:rPr kumimoji="0" lang="en-US" altLang="en-US" sz="1400" b="0" i="0" u="none" strike="noStrike" cap="none" normalizeH="0" baseline="0" dirty="0">
                <a:ln>
                  <a:noFill/>
                </a:ln>
                <a:solidFill>
                  <a:srgbClr val="BCBEC4"/>
                </a:solidFill>
                <a:effectLst/>
                <a:latin typeface="JetBrains Mono"/>
              </a:rPr>
              <a:t>__name__ == </a:t>
            </a:r>
            <a:r>
              <a:rPr kumimoji="0" lang="en-US" altLang="en-US" sz="1400" b="0" i="0" u="none" strike="noStrike" cap="none" normalizeH="0" baseline="0" dirty="0">
                <a:ln>
                  <a:noFill/>
                </a:ln>
                <a:solidFill>
                  <a:srgbClr val="6AAB73"/>
                </a:solidFill>
                <a:effectLst/>
                <a:latin typeface="JetBrains Mono"/>
              </a:rPr>
              <a:t>'__main__'</a:t>
            </a:r>
            <a:r>
              <a:rPr kumimoji="0" lang="en-US" altLang="en-US" sz="1400" b="0" i="0" u="none" strike="noStrike" cap="none" normalizeH="0" baseline="0" dirty="0">
                <a:ln>
                  <a:noFill/>
                </a:ln>
                <a:solidFill>
                  <a:srgbClr val="BCBEC4"/>
                </a:solidFill>
                <a:effectLst/>
                <a:latin typeface="JetBrains Mono"/>
              </a:rPr>
              <a:t>:</a:t>
            </a:r>
            <a:br>
              <a:rPr kumimoji="0" lang="en-US" altLang="en-US" sz="1400" b="0" i="0" u="none" strike="noStrike" cap="none" normalizeH="0" baseline="0" dirty="0">
                <a:ln>
                  <a:noFill/>
                </a:ln>
                <a:solidFill>
                  <a:srgbClr val="BCBEC4"/>
                </a:solidFill>
                <a:effectLst/>
                <a:latin typeface="JetBrains Mono"/>
              </a:rPr>
            </a:br>
            <a:r>
              <a:rPr kumimoji="0" lang="en-US" altLang="en-US" sz="1400" b="0" i="0" u="none" strike="noStrike" cap="none" normalizeH="0" baseline="0" dirty="0">
                <a:ln>
                  <a:noFill/>
                </a:ln>
                <a:solidFill>
                  <a:srgbClr val="BCBEC4"/>
                </a:solidFill>
                <a:effectLst/>
                <a:latin typeface="JetBrains Mono"/>
              </a:rPr>
              <a:t>    </a:t>
            </a:r>
            <a:r>
              <a:rPr kumimoji="0" lang="en-US" altLang="en-US" sz="1400" b="0" i="0" u="none" strike="noStrike" cap="none" normalizeH="0" baseline="0" dirty="0" err="1">
                <a:ln>
                  <a:noFill/>
                </a:ln>
                <a:solidFill>
                  <a:srgbClr val="BCBEC4"/>
                </a:solidFill>
                <a:effectLst/>
                <a:latin typeface="JetBrains Mono"/>
              </a:rPr>
              <a:t>app.run</a:t>
            </a:r>
            <a:r>
              <a:rPr kumimoji="0" lang="en-US" altLang="en-US" sz="1400" b="0" i="0" u="none" strike="noStrike" cap="none" normalizeH="0" baseline="0" dirty="0">
                <a:ln>
                  <a:noFill/>
                </a:ln>
                <a:solidFill>
                  <a:srgbClr val="BCBEC4"/>
                </a:solidFill>
                <a:effectLst/>
                <a:latin typeface="JetBrains Mono"/>
              </a:rPr>
              <a:t>(</a:t>
            </a:r>
            <a:r>
              <a:rPr kumimoji="0" lang="en-US" altLang="en-US" sz="1400" b="0" i="0" u="none" strike="noStrike" cap="none" normalizeH="0" baseline="0" dirty="0">
                <a:ln>
                  <a:noFill/>
                </a:ln>
                <a:solidFill>
                  <a:srgbClr val="AA4926"/>
                </a:solidFill>
                <a:effectLst/>
                <a:latin typeface="JetBrains Mono"/>
              </a:rPr>
              <a:t>debug</a:t>
            </a:r>
            <a:r>
              <a:rPr kumimoji="0" lang="en-US" altLang="en-US" sz="1400" b="0" i="0" u="none" strike="noStrike" cap="none" normalizeH="0" baseline="0" dirty="0">
                <a:ln>
                  <a:noFill/>
                </a:ln>
                <a:solidFill>
                  <a:srgbClr val="BCBEC4"/>
                </a:solidFill>
                <a:effectLst/>
                <a:latin typeface="JetBrains Mono"/>
              </a:rPr>
              <a:t>=</a:t>
            </a:r>
            <a:r>
              <a:rPr kumimoji="0" lang="en-US" altLang="en-US" sz="1400" b="0" i="0" u="none" strike="noStrike" cap="none" normalizeH="0" baseline="0" dirty="0">
                <a:ln>
                  <a:noFill/>
                </a:ln>
                <a:solidFill>
                  <a:srgbClr val="CF8E6D"/>
                </a:solidFill>
                <a:effectLst/>
                <a:latin typeface="JetBrains Mono"/>
              </a:rPr>
              <a:t>True</a:t>
            </a:r>
            <a:r>
              <a:rPr kumimoji="0" lang="en-US" altLang="en-US" sz="1400" b="0" i="0" u="none" strike="noStrike" cap="none" normalizeH="0" baseline="0" dirty="0">
                <a:ln>
                  <a:noFill/>
                </a:ln>
                <a:solidFill>
                  <a:srgbClr val="BCBEC4"/>
                </a:solidFill>
                <a:effectLst/>
                <a:latin typeface="JetBrains Mono"/>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10E71AF-6A79-6F1D-9C35-2E4192CF6C5D}"/>
              </a:ext>
            </a:extLst>
          </p:cNvPr>
          <p:cNvSpPr txBox="1"/>
          <p:nvPr/>
        </p:nvSpPr>
        <p:spPr>
          <a:xfrm>
            <a:off x="971550" y="1924050"/>
            <a:ext cx="1315873" cy="369332"/>
          </a:xfrm>
          <a:prstGeom prst="rect">
            <a:avLst/>
          </a:prstGeom>
          <a:noFill/>
        </p:spPr>
        <p:txBody>
          <a:bodyPr wrap="none" rtlCol="0">
            <a:spAutoFit/>
          </a:bodyPr>
          <a:lstStyle/>
          <a:p>
            <a:r>
              <a:rPr lang="en-US" b="1" dirty="0"/>
              <a:t>Log_in.html</a:t>
            </a:r>
          </a:p>
        </p:txBody>
      </p:sp>
      <p:sp>
        <p:nvSpPr>
          <p:cNvPr id="7" name="TextBox 6">
            <a:extLst>
              <a:ext uri="{FF2B5EF4-FFF2-40B4-BE49-F238E27FC236}">
                <a16:creationId xmlns:a16="http://schemas.microsoft.com/office/drawing/2014/main" id="{000774E6-BCEB-30C1-E00F-1D3F86B81867}"/>
              </a:ext>
            </a:extLst>
          </p:cNvPr>
          <p:cNvSpPr txBox="1"/>
          <p:nvPr/>
        </p:nvSpPr>
        <p:spPr>
          <a:xfrm>
            <a:off x="5295900" y="212512"/>
            <a:ext cx="1066574" cy="400110"/>
          </a:xfrm>
          <a:prstGeom prst="rect">
            <a:avLst/>
          </a:prstGeom>
          <a:noFill/>
        </p:spPr>
        <p:txBody>
          <a:bodyPr wrap="none" rtlCol="0">
            <a:spAutoFit/>
          </a:bodyPr>
          <a:lstStyle/>
          <a:p>
            <a:r>
              <a:rPr lang="en-US" sz="2000" b="1" dirty="0"/>
              <a:t>Hello.py</a:t>
            </a:r>
          </a:p>
        </p:txBody>
      </p:sp>
    </p:spTree>
    <p:extLst>
      <p:ext uri="{BB962C8B-B14F-4D97-AF65-F5344CB8AC3E}">
        <p14:creationId xmlns:p14="http://schemas.microsoft.com/office/powerpoint/2010/main" val="1978775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B6EF-745B-54C4-E4B8-A1E9753E655B}"/>
              </a:ext>
            </a:extLst>
          </p:cNvPr>
          <p:cNvSpPr>
            <a:spLocks noGrp="1"/>
          </p:cNvSpPr>
          <p:nvPr>
            <p:ph type="title"/>
          </p:nvPr>
        </p:nvSpPr>
        <p:spPr>
          <a:xfrm>
            <a:off x="225469" y="-23182"/>
            <a:ext cx="10577186" cy="1325563"/>
          </a:xfrm>
        </p:spPr>
        <p:txBody>
          <a:bodyPr/>
          <a:lstStyle/>
          <a:p>
            <a:r>
              <a:rPr lang="en-US" b="1" dirty="0"/>
              <a:t>output </a:t>
            </a:r>
          </a:p>
        </p:txBody>
      </p:sp>
      <p:pic>
        <p:nvPicPr>
          <p:cNvPr id="7" name="Picture 6">
            <a:extLst>
              <a:ext uri="{FF2B5EF4-FFF2-40B4-BE49-F238E27FC236}">
                <a16:creationId xmlns:a16="http://schemas.microsoft.com/office/drawing/2014/main" id="{B52B6452-E5C9-CA50-8C94-1D8CE0103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758" y="1334370"/>
            <a:ext cx="9824581" cy="5158505"/>
          </a:xfrm>
          <a:prstGeom prst="rect">
            <a:avLst/>
          </a:prstGeom>
        </p:spPr>
      </p:pic>
    </p:spTree>
    <p:extLst>
      <p:ext uri="{BB962C8B-B14F-4D97-AF65-F5344CB8AC3E}">
        <p14:creationId xmlns:p14="http://schemas.microsoft.com/office/powerpoint/2010/main" val="770963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B2B6-3B4F-4194-A86B-4AA0526D3672}"/>
              </a:ext>
            </a:extLst>
          </p:cNvPr>
          <p:cNvSpPr>
            <a:spLocks noGrp="1"/>
          </p:cNvSpPr>
          <p:nvPr>
            <p:ph type="title"/>
          </p:nvPr>
        </p:nvSpPr>
        <p:spPr/>
        <p:txBody>
          <a:bodyPr/>
          <a:lstStyle/>
          <a:p>
            <a:r>
              <a:rPr lang="en-IN" dirty="0"/>
              <a:t>Virtualenv</a:t>
            </a:r>
          </a:p>
        </p:txBody>
      </p:sp>
      <p:pic>
        <p:nvPicPr>
          <p:cNvPr id="4" name="Content Placeholder 3">
            <a:extLst>
              <a:ext uri="{FF2B5EF4-FFF2-40B4-BE49-F238E27FC236}">
                <a16:creationId xmlns:a16="http://schemas.microsoft.com/office/drawing/2014/main" id="{D983D2C7-8F35-4B98-85B6-E3CF9F151D6C}"/>
              </a:ext>
            </a:extLst>
          </p:cNvPr>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02812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67865-BE5A-4B4B-9125-A4BC1F15589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76E4440-4247-4A11-88CE-F318A3FECBE4}"/>
              </a:ext>
            </a:extLst>
          </p:cNvPr>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009163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8ED1-38E6-4D96-A22B-F2E8DA7353E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433E609-2FC3-49FA-B374-19819B0733BF}"/>
              </a:ext>
            </a:extLst>
          </p:cNvPr>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567544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5776</TotalTime>
  <Words>6404</Words>
  <Application>Microsoft Office PowerPoint</Application>
  <PresentationFormat>Widescreen</PresentationFormat>
  <Paragraphs>532</Paragraphs>
  <Slides>64</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Calibri Light</vt:lpstr>
      <vt:lpstr>Garamond</vt:lpstr>
      <vt:lpstr>JetBrains Mono</vt:lpstr>
      <vt:lpstr>times new roman</vt:lpstr>
      <vt:lpstr>verdana</vt:lpstr>
      <vt:lpstr>Wingdings</vt:lpstr>
      <vt:lpstr>Office Theme</vt:lpstr>
      <vt:lpstr>FLASK</vt:lpstr>
      <vt:lpstr>Introduction-Flask</vt:lpstr>
      <vt:lpstr>Why Flask?</vt:lpstr>
      <vt:lpstr>Video Tutorial</vt:lpstr>
      <vt:lpstr>PowerPoint Presentation</vt:lpstr>
      <vt:lpstr>Installing Flask</vt:lpstr>
      <vt:lpstr>Virtualenv</vt:lpstr>
      <vt:lpstr>PowerPoint Presentation</vt:lpstr>
      <vt:lpstr>PowerPoint Presentation</vt:lpstr>
      <vt:lpstr>First Program </vt:lpstr>
      <vt:lpstr>PowerPoint Presentation</vt:lpstr>
      <vt:lpstr>PowerPoint Presentation</vt:lpstr>
      <vt:lpstr>Route() / Generating dynamic URLs in Flask</vt:lpstr>
      <vt:lpstr>Route() / Generating dynamic URLs in Flask</vt:lpstr>
      <vt:lpstr>PowerPoint Presentation</vt:lpstr>
      <vt:lpstr>Build the URL Dynamically</vt:lpstr>
      <vt:lpstr>PowerPoint Presentation</vt:lpstr>
      <vt:lpstr>Other Convertors</vt:lpstr>
      <vt:lpstr>PowerPoint Presentation</vt:lpstr>
      <vt:lpstr>Example for Convertor</vt:lpstr>
      <vt:lpstr>PowerPoint Presentation</vt:lpstr>
      <vt:lpstr>Other Representation of URL Binding</vt:lpstr>
      <vt:lpstr>Example</vt:lpstr>
      <vt:lpstr>PowerPoint Presentation</vt:lpstr>
      <vt:lpstr>URL_FOR()</vt:lpstr>
      <vt:lpstr>PowerPoint Presentation</vt:lpstr>
      <vt:lpstr>PowerPoint Presentation</vt:lpstr>
      <vt:lpstr>HTTP Methods</vt:lpstr>
      <vt:lpstr>Flask HTTP methods, handle GET &amp; POST requests</vt:lpstr>
      <vt:lpstr>Creating a HTML File for POST</vt:lpstr>
      <vt:lpstr>Flask Templates</vt:lpstr>
      <vt:lpstr> i.e., the message() which is associated with the URL '/’.  Instead of returning a simple plain string as a message,   it returns a message with &lt;h1&gt; tag attached to it using HTML.  </vt:lpstr>
      <vt:lpstr>Rendering external HTML files </vt:lpstr>
      <vt:lpstr>Creating the Template Folder</vt:lpstr>
      <vt:lpstr>Example </vt:lpstr>
      <vt:lpstr>Rendering external HTML files</vt:lpstr>
      <vt:lpstr>render_template() to  render the external HTML file  </vt:lpstr>
      <vt:lpstr>Template</vt:lpstr>
      <vt:lpstr>Creating a HTML File</vt:lpstr>
      <vt:lpstr>Flask</vt:lpstr>
      <vt:lpstr>Output</vt:lpstr>
      <vt:lpstr>PowerPoint Presentation</vt:lpstr>
      <vt:lpstr>Contd..</vt:lpstr>
      <vt:lpstr>PowerPoint Presentation</vt:lpstr>
      <vt:lpstr>Flask Request Object</vt:lpstr>
      <vt:lpstr>Form data retrieval on the template </vt:lpstr>
      <vt:lpstr>Customer.Html file</vt:lpstr>
      <vt:lpstr>Script.py</vt:lpstr>
      <vt:lpstr>result_data.html </vt:lpstr>
      <vt:lpstr>PowerPoint Presentation</vt:lpstr>
      <vt:lpstr>Output </vt:lpstr>
      <vt:lpstr>Flask File Uploading</vt:lpstr>
      <vt:lpstr>Flask File Uploading</vt:lpstr>
      <vt:lpstr>PowerPoint Presentation</vt:lpstr>
      <vt:lpstr>Example</vt:lpstr>
      <vt:lpstr>upload.py</vt:lpstr>
      <vt:lpstr>file_upload_form.html</vt:lpstr>
      <vt:lpstr>Success.html</vt:lpstr>
      <vt:lpstr>PowerPoint Presentation</vt:lpstr>
      <vt:lpstr>Output </vt:lpstr>
      <vt:lpstr>Flask Redirect and Errors </vt:lpstr>
      <vt:lpstr>Example:</vt:lpstr>
      <vt:lpstr>Example </vt:lpstr>
      <vt:lpstr>output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FLASK</dc:title>
  <dc:creator>Anasuya Bhima</dc:creator>
  <cp:lastModifiedBy>Mohammed Tawalbeh</cp:lastModifiedBy>
  <cp:revision>119</cp:revision>
  <dcterms:created xsi:type="dcterms:W3CDTF">2020-02-12T17:30:36Z</dcterms:created>
  <dcterms:modified xsi:type="dcterms:W3CDTF">2024-02-20T18:10:50Z</dcterms:modified>
</cp:coreProperties>
</file>